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5" r:id="rId4"/>
    <p:sldId id="310" r:id="rId5"/>
    <p:sldId id="291" r:id="rId6"/>
    <p:sldId id="308" r:id="rId7"/>
    <p:sldId id="294" r:id="rId8"/>
    <p:sldId id="296" r:id="rId9"/>
    <p:sldId id="297" r:id="rId10"/>
    <p:sldId id="311" r:id="rId11"/>
    <p:sldId id="299" r:id="rId12"/>
    <p:sldId id="307" r:id="rId13"/>
    <p:sldId id="293" r:id="rId14"/>
    <p:sldId id="298" r:id="rId15"/>
    <p:sldId id="295" r:id="rId16"/>
    <p:sldId id="309" r:id="rId17"/>
    <p:sldId id="312" r:id="rId18"/>
    <p:sldId id="300" r:id="rId19"/>
    <p:sldId id="301" r:id="rId20"/>
    <p:sldId id="306" r:id="rId21"/>
    <p:sldId id="302" r:id="rId22"/>
    <p:sldId id="305" r:id="rId23"/>
    <p:sldId id="303" r:id="rId24"/>
    <p:sldId id="316" r:id="rId25"/>
    <p:sldId id="314" r:id="rId26"/>
    <p:sldId id="286" r:id="rId27"/>
    <p:sldId id="287" r:id="rId28"/>
    <p:sldId id="315" r:id="rId29"/>
    <p:sldId id="260" r:id="rId30"/>
    <p:sldId id="313" r:id="rId31"/>
    <p:sldId id="284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66" autoAdjust="0"/>
  </p:normalViewPr>
  <p:slideViewPr>
    <p:cSldViewPr snapToGrid="0">
      <p:cViewPr varScale="1">
        <p:scale>
          <a:sx n="84" d="100"/>
          <a:sy n="84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75DF-4F24-47A3-958B-4A9C3CFD9F13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2027-B5F0-4C13-B4D9-34333AED34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6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93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04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B8565-C0C1-8C89-B666-3E8ACA77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99C57-91D1-B7C6-E36B-8C3E5226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91C99-2B6E-561D-B490-7378AC598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117A-6CC7-1CB8-557B-CB184CAC4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58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81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78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0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D3411-8094-6A3B-915B-1392236B3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A1468-F91F-6723-B574-7A80F6DEF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1B432-EC39-0A6A-6FB0-CC44ADF85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438D-F811-EFB0-4282-3702DAD0D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02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534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203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593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15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70C5-0C5A-C19D-C858-BC5FC75BB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2BF42-97C5-015D-7596-50E817E39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12E3B-6351-6AAE-9CE0-754C80CA9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70EBE-744B-AE87-0627-D52492F08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83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02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52B1-77E1-5A2B-0EF0-B9BD9A3B7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3B797-F017-E194-DD61-183A20003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E803A-4193-0D23-C863-DCDB02AE5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29BBC-1505-0876-365C-E15B76942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46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53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57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03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DAB8-6C1C-1CA6-D576-342C96EE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6161C-7E39-8D56-040E-5F323CEC3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1002C-8594-D508-2DF7-3E8B41BDF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7D8B6-87E8-245E-0E61-D402CC0BD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67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11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2027-B5F0-4C13-B4D9-34333AED34A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7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8A99-93CC-D1FF-4553-FAB3B9D74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35284-AC0A-699B-EF3A-9B1B0E89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9DF60-DA2F-3D91-FBB6-A0708570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4D4A-10BE-6D25-F719-3F4C7FAB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5440-C429-D006-5615-7DAFDA26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7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88C0-424F-5D50-0543-7FED95EC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2052B-8B01-DFD8-9A24-C65E39BD5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6D2BB-BB29-DC6F-9C94-ACC19F4E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073A-2923-4982-2664-D0B59F76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0975-1E61-4CB9-68D0-7AE5B6CA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19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9077E-6A0C-0767-4E68-078E631E0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2335A-BA62-087C-A2CB-8959651A9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0D3C-8E3A-5BC4-0181-28060805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A39-48EF-3A1B-0413-F7636C0F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4210-79B4-3210-B666-F41606D8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79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C6BA-0FE2-C685-24CF-A0BDF790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C0AA-7289-B8BE-9F1F-7343831D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927E-C128-FC4D-C355-3D563E16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8B6F-4761-6402-BDCC-A171524D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85121-8AD5-5344-70F6-12C1794E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1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C2DC-A3BA-620D-726D-27BC09F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405E-448D-F6B3-0D36-B539D204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9D15D-982C-7C28-AAE9-C1A098AE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BE755-A98C-0241-1D6F-14BFB2B6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D93A-1246-4D5A-C0FB-29547737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83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0962-7139-E799-79C2-E435ADAD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53A9-8D61-EEC1-E5FB-96257FEEA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FCBFD-4C70-10C9-2760-74BFCAF3E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1CE79-A6E0-D6BF-B6C1-E9086D73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02971-0A3E-8995-DE20-763D4F19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D3913-DC76-55C7-CA83-76A679EC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7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7148-C8B0-9AAB-4F38-F015FBC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72D02-F4D5-713B-88FD-B901AB132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6B183-1E31-E5D7-94CA-AF00BB099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EFA68-6FF3-D394-87E4-FAC075BDD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B64A4-AEA3-BB69-D15F-96F90CEE8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B2FE0-07EB-4A5F-BC27-D941A402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9129A-B9F0-E6FB-2A0C-D5C0C785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C228B-EC4C-28A3-C0E6-27FC3916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60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0AE9-4283-BB46-BCEF-711DD450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ED6CD-98E9-82A1-2FBA-42BDAAE7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0DE35-3024-B043-BF5D-B5960386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50AA-4833-3D4F-C3F8-2ECD4DB3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E2C33-8563-91AE-78BD-F8C95BC0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6A090-A604-9892-A36A-F7C51017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CB88-02B7-C4BB-7527-C8DCB1D3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5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F86-600A-A552-2536-EB9A154B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0C64-48C0-840D-A9A7-9E75CE2D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8C7FA-9146-7C1F-C542-86B64B229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87A2A-3156-2E93-813A-DD6EDE02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65023-740B-0E0C-A821-291FAF5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740A5-2948-4B49-4CB9-C1A5C42E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95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C504-4BBF-B4B6-FACC-D129D619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48DDF-34C3-44BA-0AFA-0D1B42A10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01CE6-09A0-3F80-D996-6EF9BE7E0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35E67-164A-C8FC-4BB0-631528C8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22A3D-08A1-196E-6EF0-C7E2BE4E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D8B2-6146-2B5F-F850-798D79F7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4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530FD-DF23-89D0-812D-A4C7BF5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5C317-85F8-D129-5FDD-93D263F1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8482-47A7-42C3-0FEE-707EEAAE5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2AB5-19E1-43E5-97C9-3248CAA3455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8046-64FB-9EA1-F586-EE82F9638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2B31-B1AF-E2DB-709B-8577DB990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4808-FEB5-4BF1-BD4A-3F97E22C9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8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https://www.abc.net.au/news/2023-05-10/fires-lit-at-banksia-hill-detention-centre-in-major-disturbance/102325284" TargetMode="External" Type="http://schemas.openxmlformats.org/officeDocument/2006/relationships/hyperlink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ights.gov.au/sites/default/files/content/letstalkaboutrights/downloads/HRA_prisioners.pdf" TargetMode="External"/><Relationship Id="rId7" Type="http://schemas.openxmlformats.org/officeDocument/2006/relationships/hyperlink" Target="https://assets.ombudsman.vic.gov.au/assets/Reports/Parliamentary-Reports/1-PDF-Report-Files/Investigation-into-the-rehabilitation-and-reintegration-of-prisoners-in-Victoria.pdf?mtime=201912171238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manrights.gov.au/our-work/aboriginal-and-torres-strait-islander-social-justice/publications/social-justice-report-1" TargetMode="External"/><Relationship Id="rId5" Type="http://schemas.openxmlformats.org/officeDocument/2006/relationships/hyperlink" Target="https://www.abc.net.au/news/2023-05-10/fires-lit-at-banksia-hill-detention-centre-in-major-disturbance/102325284" TargetMode="External"/><Relationship Id="rId4" Type="http://schemas.openxmlformats.org/officeDocument/2006/relationships/hyperlink" Target="https://www.alrc.gov.au/publication/pathways-to-justice-inquiry-into-the-incarceration-rate-of-aboriginal-and-torres-strait-islander-peoples-alrc-report-133/4-justice-reinvestment/what-is-justice-reinvestmen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nsw.gov.au/ladocs/submissions/59833/Attachment%20-%20KPMG%20Preliminary%20Assessment%20Maranguka%20Justice%20Reinvestment%20Project.pdf" TargetMode="External"/><Relationship Id="rId2" Type="http://schemas.openxmlformats.org/officeDocument/2006/relationships/hyperlink" Target="https://www.justreinvest.org.au/community/bourke-marangu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cyc.bourke" TargetMode="External"/><Relationship Id="rId5" Type="http://schemas.openxmlformats.org/officeDocument/2006/relationships/hyperlink" Target="https://www.justreinvest.org.au/wp-content/uploads/2023/08/Maranguka-Strategic-Plan-2023-25.pdf" TargetMode="External"/><Relationship Id="rId4" Type="http://schemas.openxmlformats.org/officeDocument/2006/relationships/hyperlink" Target="https://www.indigenousjustice.gov.au/wp-content/uploads/mp/files/resources/files/maranguka-justice-reinvestment-project-kpmg-impact-assessment-final-report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ocietyfoundations.org/sites/default/files/ideas_reinvestment.pdf" TargetMode="External"/><Relationship Id="rId2" Type="http://schemas.openxmlformats.org/officeDocument/2006/relationships/hyperlink" Target="https://www.facebook.com/photo?fbid=738343155616049&amp;set=ecnf.1000832111331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46cs13u1432b9asz49wnhcx-wpengine.netdna-ssl.com/wp-content/uploads/0001_dote_2015.pdf" TargetMode="External"/><Relationship Id="rId4" Type="http://schemas.openxmlformats.org/officeDocument/2006/relationships/hyperlink" Target="https://www.un.org/sites/un2.un.org/files/2021/03/udhr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ail.co.uk/news/article-7906361/Shirtless-prisoner-scales-roof-prison-tense-standoff-correctional-staff.html" TargetMode="External"/><Relationship Id="rId3" Type="http://schemas.openxmlformats.org/officeDocument/2006/relationships/hyperlink" Target="https://edition.cnn.com/style/article/possible-banksy-reading-jail-scli-gbr-intl" TargetMode="External"/><Relationship Id="rId7" Type="http://schemas.openxmlformats.org/officeDocument/2006/relationships/hyperlink" Target="https://www.wa.gov.au/government/announcements/prisoner-talent-revealed-leading-aboriginal-art-exhibition" TargetMode="External"/><Relationship Id="rId2" Type="http://schemas.openxmlformats.org/officeDocument/2006/relationships/hyperlink" Target="https://peo.gov.au/understand-our-parliament/parliament-house/parliament-ho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sticeaction.org.au/supreme-court-action-on-behalf-of-prisoners-and-their-families" TargetMode="External"/><Relationship Id="rId5" Type="http://schemas.openxmlformats.org/officeDocument/2006/relationships/hyperlink" Target="https://www.smh.com.au/national/what-we-can-do-to-stop-indigenous-deaths-in-custody-20210405-p57gnq.html" TargetMode="External"/><Relationship Id="rId4" Type="http://schemas.openxmlformats.org/officeDocument/2006/relationships/hyperlink" Target="https://www.facebook.com/photo/?fbid=728942766556088&amp;set=ecnf.100083211133121" TargetMode="External"/><Relationship Id="rId9" Type="http://schemas.openxmlformats.org/officeDocument/2006/relationships/hyperlink" Target="https://www.dailytelegraph.com.au/subscribe/news/1/?sourceCode=DTWEB_WRE170_a_GGL&amp;dest=https%3A%2F%2Fwww.dailytelegraph.com.au%2Fnews%2Fnsw%2Fnsw-prison-inmates-help-train-and-rehome-abused-neglected-dogs%2Fnews-story%2Fd8bd153150c3b133568fc126dbd249f4&amp;memtype=anonymous&amp;mode=premium&amp;v21=GROUPA-Segment-2-NOSCO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SlideMode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sbanetimes.com.au/national/queensland/woodford-prisoners-protest-on-roof-for-tracy-grimshaw-20160706-gpzdni.html" TargetMode="External"/><Relationship Id="rId5" Type="http://schemas.openxmlformats.org/officeDocument/2006/relationships/hyperlink" Target="https://www.abc.net.au/news/2023-05-10/fires-lit-at-banksia-hill-detention-centre-in-major-disturbance/102325284" TargetMode="External"/><Relationship Id="rId4" Type="http://schemas.openxmlformats.org/officeDocument/2006/relationships/hyperlink" Target="https://www.sixnorwegianprisons.com/spaces/rehabilitatio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ECA12C-5CA9-4270-951E-7020312DE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9" y="1977073"/>
            <a:ext cx="6090745" cy="342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011A1B-203C-0CDB-E22D-8DE6FA524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46" y="1205018"/>
            <a:ext cx="5685895" cy="31841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EF9157A-06DC-52CB-F978-E47DDBA14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6448" y="5332925"/>
            <a:ext cx="3859592" cy="1281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Cameron Russell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Deakin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0AC3A-D6A2-41DD-1167-D2D64ABA74C0}"/>
              </a:ext>
            </a:extLst>
          </p:cNvPr>
          <p:cNvSpPr txBox="1"/>
          <p:nvPr/>
        </p:nvSpPr>
        <p:spPr>
          <a:xfrm>
            <a:off x="-39624" y="5373350"/>
            <a:ext cx="6199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/>
              <a:t>“Threads of Resistance”</a:t>
            </a:r>
          </a:p>
          <a:p>
            <a:pPr algn="ctr"/>
            <a:r>
              <a:rPr lang="en-AU" sz="3600" dirty="0"/>
              <a:t>Deakin HDR-led Seminar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04CF8-6323-D85F-054E-CCF6C432C14A}"/>
              </a:ext>
            </a:extLst>
          </p:cNvPr>
          <p:cNvSpPr txBox="1">
            <a:spLocks/>
          </p:cNvSpPr>
          <p:nvPr/>
        </p:nvSpPr>
        <p:spPr>
          <a:xfrm>
            <a:off x="1554479" y="41273"/>
            <a:ext cx="10251697" cy="1281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b="1" dirty="0">
                <a:latin typeface="+mn-lt"/>
              </a:rPr>
              <a:t>Prisoner and community resistance </a:t>
            </a:r>
            <a:br>
              <a:rPr lang="en-AU" sz="4400" b="1" dirty="0">
                <a:latin typeface="+mn-lt"/>
              </a:rPr>
            </a:br>
            <a:r>
              <a:rPr lang="en-AU" sz="4400" b="1" dirty="0">
                <a:latin typeface="+mn-lt"/>
              </a:rPr>
              <a:t>to the effects of incarceration in Australia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45F0D-47FA-84C9-321E-B231F9B19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47" y="2715757"/>
            <a:ext cx="5356738" cy="34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AAF6-2122-F414-A422-B21848AC3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CAA6-0D3B-5C5C-9D72-5161999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04" y="161744"/>
            <a:ext cx="7394288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dignity denied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4792-1728-C4D8-3381-93FBDD59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04" y="1426659"/>
            <a:ext cx="8833104" cy="5269597"/>
          </a:xfrm>
        </p:spPr>
        <p:txBody>
          <a:bodyPr>
            <a:noAutofit/>
          </a:bodyPr>
          <a:lstStyle/>
          <a:p>
            <a:r>
              <a:rPr lang="en-AU" sz="3600" dirty="0"/>
              <a:t>Denial of/restrictions to visits/ family letters/ showers/ exercise in yard (incl. lockdowns as retribution or due to understaffing). </a:t>
            </a:r>
            <a:r>
              <a:rPr lang="en-AU" sz="3600" b="1" dirty="0" err="1"/>
              <a:t>Soln</a:t>
            </a:r>
            <a:r>
              <a:rPr lang="en-AU" sz="3600" b="1" dirty="0"/>
              <a:t>: Avoid denial of basic human rights</a:t>
            </a:r>
          </a:p>
          <a:p>
            <a:r>
              <a:rPr lang="en-AU" sz="3600" dirty="0"/>
              <a:t>Waiting long periods at multiple gates to get where they need to be (e.g. to industry/ education/ clinic). </a:t>
            </a:r>
            <a:r>
              <a:rPr lang="en-AU" sz="3600" b="1" dirty="0" err="1"/>
              <a:t>Soln</a:t>
            </a:r>
            <a:r>
              <a:rPr lang="en-AU" sz="3600" b="1" dirty="0"/>
              <a:t>: Better staffing &amp; training, or put AI in charge with supervision </a:t>
            </a:r>
          </a:p>
        </p:txBody>
      </p:sp>
    </p:spTree>
    <p:extLst>
      <p:ext uri="{BB962C8B-B14F-4D97-AF65-F5344CB8AC3E}">
        <p14:creationId xmlns:p14="http://schemas.microsoft.com/office/powerpoint/2010/main" val="41923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E3B82-4E40-2431-90C1-37616B452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45294BF-E0FB-D7A4-D511-246172231839}"/>
              </a:ext>
            </a:extLst>
          </p:cNvPr>
          <p:cNvSpPr txBox="1">
            <a:spLocks/>
          </p:cNvSpPr>
          <p:nvPr/>
        </p:nvSpPr>
        <p:spPr>
          <a:xfrm>
            <a:off x="1554480" y="41274"/>
            <a:ext cx="7936761" cy="687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b="1" dirty="0">
                <a:latin typeface="+mn-lt"/>
              </a:rPr>
              <a:t>PART TWO: Prisoner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DEC28-301E-B415-1BD8-A76F123D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22" y="1485475"/>
            <a:ext cx="9569368" cy="53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A8ECC-6D67-788D-B019-5C6EB6BB0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63C-DE8B-096B-C29C-2E316298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7" y="143456"/>
            <a:ext cx="10344913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The choice (whether conscious or unconscious)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DC2F-67C3-2902-6D9B-2B8A71FF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088" y="1499811"/>
            <a:ext cx="10248456" cy="5358189"/>
          </a:xfrm>
        </p:spPr>
        <p:txBody>
          <a:bodyPr>
            <a:noAutofit/>
          </a:bodyPr>
          <a:lstStyle/>
          <a:p>
            <a:r>
              <a:rPr lang="en-AU" sz="3600" b="1" dirty="0"/>
              <a:t>Put up with it </a:t>
            </a:r>
            <a:r>
              <a:rPr lang="en-AU" sz="3600" dirty="0"/>
              <a:t>&gt; be dehumanised &amp; institutionalised</a:t>
            </a:r>
          </a:p>
          <a:p>
            <a:pPr marL="0" indent="0">
              <a:buNone/>
            </a:pPr>
            <a:r>
              <a:rPr lang="en-AU" sz="3600" dirty="0"/>
              <a:t>  OR</a:t>
            </a:r>
          </a:p>
          <a:p>
            <a:r>
              <a:rPr lang="en-AU" sz="3600" b="1" dirty="0"/>
              <a:t>Resist</a:t>
            </a:r>
            <a:r>
              <a:rPr lang="en-AU" sz="3600" dirty="0"/>
              <a:t> &gt; maintain dignity, mental health &amp; autonomy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CDE97-27A8-6129-A3EB-59049B51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39" y="3240752"/>
            <a:ext cx="8157783" cy="2253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B1B76-4134-A51E-B2F4-544B604AD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05" y="4343863"/>
            <a:ext cx="5028275" cy="2514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94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5567C-9990-F736-61C4-47B08C4C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DC19-024B-7F72-A364-CC5EB48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688" y="170888"/>
            <a:ext cx="7174832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outward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92A1-22F6-5D9B-5708-67ED4D0E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688" y="1334494"/>
            <a:ext cx="8833104" cy="4964997"/>
          </a:xfrm>
        </p:spPr>
        <p:txBody>
          <a:bodyPr>
            <a:noAutofit/>
          </a:bodyPr>
          <a:lstStyle/>
          <a:p>
            <a:r>
              <a:rPr lang="en-AU" sz="3600" dirty="0"/>
              <a:t>Questioning/ complaining to/ swearing at/ threatening officers</a:t>
            </a:r>
          </a:p>
          <a:p>
            <a:r>
              <a:rPr lang="en-AU" sz="3600" dirty="0"/>
              <a:t>Complaining to ombudsmen, inspectors &amp; politicians (although complaint forms tend to get lost or misdirected)</a:t>
            </a:r>
          </a:p>
          <a:p>
            <a:r>
              <a:rPr lang="en-AU" sz="3600" dirty="0"/>
              <a:t>Non compliance with prison rules &amp; dress code, sourcing better food, illicit privacy</a:t>
            </a:r>
          </a:p>
          <a:p>
            <a:r>
              <a:rPr lang="en-AU" sz="3600" dirty="0"/>
              <a:t>Particular hairstyles or jail tattoos</a:t>
            </a:r>
          </a:p>
          <a:p>
            <a:r>
              <a:rPr lang="en-AU" sz="3600" dirty="0"/>
              <a:t>Urinating &amp; defecating in cells &amp; washing the sewerage out of the cells</a:t>
            </a:r>
          </a:p>
        </p:txBody>
      </p:sp>
    </p:spTree>
    <p:extLst>
      <p:ext uri="{BB962C8B-B14F-4D97-AF65-F5344CB8AC3E}">
        <p14:creationId xmlns:p14="http://schemas.microsoft.com/office/powerpoint/2010/main" val="340303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5DEC-5C79-FB31-4133-5CFA191D7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1999-201F-521F-7AC5-CF4D2737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687" y="170888"/>
            <a:ext cx="8677193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outward resistance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D72A-4B1F-563C-D285-821B5D91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687" y="1334494"/>
            <a:ext cx="9857811" cy="5523506"/>
          </a:xfrm>
        </p:spPr>
        <p:txBody>
          <a:bodyPr>
            <a:noAutofit/>
          </a:bodyPr>
          <a:lstStyle/>
          <a:p>
            <a:r>
              <a:rPr lang="en-AU" sz="3600" dirty="0"/>
              <a:t>Escapes, protests &amp; strikes, burning/ defacing/ damaging/ stealing property, hunger strikes &amp; riots </a:t>
            </a:r>
          </a:p>
          <a:p>
            <a:r>
              <a:rPr lang="en-AU" sz="3600" dirty="0"/>
              <a:t>Secretly distilling alcohol or smuggling in &amp; taking drugs (and forming gangs or other associations to further such illicit activities)</a:t>
            </a:r>
          </a:p>
          <a:p>
            <a:r>
              <a:rPr lang="en-AU" sz="3600" dirty="0"/>
              <a:t>Violence against officers (which may include threats/revenge upon release)</a:t>
            </a:r>
          </a:p>
          <a:p>
            <a:r>
              <a:rPr lang="en-AU" sz="3600" dirty="0"/>
              <a:t>Violence against other prisoners (to release anger &amp; frustration, or as revenge against someone who did not join the collective prisoner action)</a:t>
            </a:r>
          </a:p>
        </p:txBody>
      </p:sp>
    </p:spTree>
    <p:extLst>
      <p:ext uri="{BB962C8B-B14F-4D97-AF65-F5344CB8AC3E}">
        <p14:creationId xmlns:p14="http://schemas.microsoft.com/office/powerpoint/2010/main" val="209204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C534D-57EB-BF51-5F34-D3CB4452B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A24A-123E-0344-35F7-D4EFE03B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4" y="97157"/>
            <a:ext cx="7174832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inward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8D28-BC73-1C2E-9EA0-27F75C2D0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669" y="1470527"/>
            <a:ext cx="10326703" cy="5387473"/>
          </a:xfrm>
        </p:spPr>
        <p:txBody>
          <a:bodyPr>
            <a:noAutofit/>
          </a:bodyPr>
          <a:lstStyle/>
          <a:p>
            <a:r>
              <a:rPr lang="en-AU" sz="3600" dirty="0"/>
              <a:t>Refusing to become bitter, frustrated, angry, bored or depressed (e.g. through comradery or humour)</a:t>
            </a:r>
          </a:p>
          <a:p>
            <a:r>
              <a:rPr lang="en-AU" sz="3600" dirty="0"/>
              <a:t>Reacting to the oppressive system by self-educating, keeping positive, reading, artwork, writing letters, physical exercise, working hard in industry (or refusing to work in industry), &amp; finding ways to make decisions (rather than becoming institutionalised)</a:t>
            </a:r>
          </a:p>
          <a:p>
            <a:r>
              <a:rPr lang="en-AU" sz="3600" dirty="0"/>
              <a:t>Aboriginal people maintaining (or learning) cultural practices while in prison &amp; returning to the land that is significant to them upon release </a:t>
            </a:r>
          </a:p>
        </p:txBody>
      </p:sp>
    </p:spTree>
    <p:extLst>
      <p:ext uri="{BB962C8B-B14F-4D97-AF65-F5344CB8AC3E}">
        <p14:creationId xmlns:p14="http://schemas.microsoft.com/office/powerpoint/2010/main" val="14395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D21A-712D-EE36-0152-3DC899FC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0C7C-1E85-7E76-4055-640BF9A0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850" y="74006"/>
            <a:ext cx="8683097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Prisoner outward resistance case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B71E4-0F07-7FAF-3A3B-5AB52636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8" y="1562581"/>
            <a:ext cx="3476265" cy="3476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10181-F957-E1E6-3298-9A2BC4ED2948}"/>
              </a:ext>
            </a:extLst>
          </p:cNvPr>
          <p:cNvSpPr txBox="1"/>
          <p:nvPr/>
        </p:nvSpPr>
        <p:spPr>
          <a:xfrm>
            <a:off x="8987528" y="5038846"/>
            <a:ext cx="2747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/>
              <a:t>Brett Collins,</a:t>
            </a:r>
          </a:p>
          <a:p>
            <a:pPr algn="ctr"/>
            <a:r>
              <a:rPr lang="en-AU" sz="3600" dirty="0"/>
              <a:t>Coordinator,</a:t>
            </a:r>
          </a:p>
          <a:p>
            <a:pPr algn="ctr"/>
            <a:r>
              <a:rPr lang="en-AU" sz="3600" dirty="0"/>
              <a:t>Justice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DC1CE-6384-7268-F783-13486E95D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96" y="1481559"/>
            <a:ext cx="6841603" cy="51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6C50-0325-98CB-B04D-B2066EFB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0E0E-2D8B-F8C4-4F80-A4F60950A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173" y="81852"/>
            <a:ext cx="9053487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Prisoner inward resistance case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83A2C-F714-3B76-CC18-807EC32B58D3}"/>
              </a:ext>
            </a:extLst>
          </p:cNvPr>
          <p:cNvSpPr txBox="1"/>
          <p:nvPr/>
        </p:nvSpPr>
        <p:spPr>
          <a:xfrm>
            <a:off x="2697205" y="6141392"/>
            <a:ext cx="819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/>
              <a:t>Training restaurant, Halden Prison, Norway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2F0D6-BDF5-0281-4500-94682858B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02" y="1568067"/>
            <a:ext cx="7959787" cy="44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4F2A-FC8E-D7C9-B4B2-BC735611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CB2E21-8891-D3E9-5114-C8004053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66" y="1664580"/>
            <a:ext cx="9273965" cy="51934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9A3C45-88B8-CD1D-DB7A-FDF75AF7D790}"/>
              </a:ext>
            </a:extLst>
          </p:cNvPr>
          <p:cNvSpPr txBox="1">
            <a:spLocks/>
          </p:cNvSpPr>
          <p:nvPr/>
        </p:nvSpPr>
        <p:spPr>
          <a:xfrm>
            <a:off x="1944546" y="41274"/>
            <a:ext cx="9132426" cy="687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b="1" dirty="0">
                <a:latin typeface="+mn-lt"/>
              </a:rPr>
              <a:t>PART THREE: Community resistance</a:t>
            </a:r>
          </a:p>
        </p:txBody>
      </p:sp>
    </p:spTree>
    <p:extLst>
      <p:ext uri="{BB962C8B-B14F-4D97-AF65-F5344CB8AC3E}">
        <p14:creationId xmlns:p14="http://schemas.microsoft.com/office/powerpoint/2010/main" val="176319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F339-B15D-A366-EBCB-FA0CCF18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55" y="0"/>
            <a:ext cx="5000263" cy="763929"/>
          </a:xfrm>
        </p:spPr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Justice reinvestment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76198-9167-8F68-FD44-0B55D1020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9" y="1397115"/>
            <a:ext cx="10678701" cy="5339351"/>
          </a:xfrm>
        </p:spPr>
      </p:pic>
    </p:spTree>
    <p:extLst>
      <p:ext uri="{BB962C8B-B14F-4D97-AF65-F5344CB8AC3E}">
        <p14:creationId xmlns:p14="http://schemas.microsoft.com/office/powerpoint/2010/main" val="28918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75112-F1D9-04A7-8E7D-9B59C941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EEF91B2-2424-33F0-8A6D-96D3B087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9" y="163631"/>
            <a:ext cx="2193925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4AC6898-DD39-63C8-5E51-7C876557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526" y="3091503"/>
            <a:ext cx="798945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38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AU" altLang="en-US" sz="3800" b="1" dirty="0" bmk="">
                <a:ea typeface="Calibri" panose="020F0502020204030204" pitchFamily="34" charset="0"/>
                <a:cs typeface="Times New Roman" panose="02020603050405020304" pitchFamily="18" charset="0"/>
              </a:rPr>
              <a:t>cknowledgement of Country</a:t>
            </a:r>
            <a:endParaRPr lang="en-AU" altLang="en-US" sz="3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acknowledge and pay my respects to past, present and emerging Elders and Custodians of the land I’m joining you from, that of the Wathaurong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people.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stolen lands have never been ceded.</a:t>
            </a:r>
          </a:p>
        </p:txBody>
      </p:sp>
    </p:spTree>
    <p:extLst>
      <p:ext uri="{BB962C8B-B14F-4D97-AF65-F5344CB8AC3E}">
        <p14:creationId xmlns:p14="http://schemas.microsoft.com/office/powerpoint/2010/main" val="259830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A1DE-A9F9-51FA-24F4-9A85619F0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816-55F8-0D1E-4783-4F2D901B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00" y="0"/>
            <a:ext cx="2824223" cy="763929"/>
          </a:xfrm>
        </p:spPr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Thesis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0B56A-F690-A4BB-8D01-98B7E0D0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099" y="1825625"/>
            <a:ext cx="10150997" cy="4933990"/>
          </a:xfrm>
        </p:spPr>
        <p:txBody>
          <a:bodyPr>
            <a:noAutofit/>
          </a:bodyPr>
          <a:lstStyle/>
          <a:p>
            <a:r>
              <a:rPr lang="en-AU" sz="3600" b="1" dirty="0"/>
              <a:t>“Strengths-based strategies for justice investment, reinvestment &amp; diversion (JIRAD) in Australia”</a:t>
            </a:r>
          </a:p>
          <a:p>
            <a:r>
              <a:rPr lang="en-AU" sz="3600" dirty="0"/>
              <a:t>Notes: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600" dirty="0"/>
              <a:t> Western criminology &amp; related applied social sciences such as psychology tend to focus on a need/issue &amp; attempt to meet/solve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600" dirty="0"/>
              <a:t>Needs-based focus can ignore strengths-based JR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3600" dirty="0"/>
              <a:t>Most Australian JR initiatives have been launched by &amp; in remote Aboriginal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76574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013E-3391-62D7-83CA-11D82F7F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68" y="81023"/>
            <a:ext cx="7472423" cy="63660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The downward spiral to prison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D0FF4-9D97-2C5F-ED8B-0E011FEC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89" y="1288856"/>
            <a:ext cx="5640569" cy="5488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0D891-E782-52C1-8581-42D7D6C3A272}"/>
              </a:ext>
            </a:extLst>
          </p:cNvPr>
          <p:cNvSpPr txBox="1"/>
          <p:nvPr/>
        </p:nvSpPr>
        <p:spPr>
          <a:xfrm>
            <a:off x="7477246" y="1447593"/>
            <a:ext cx="460382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300" b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these disadvantaged postcodes: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high school completion rates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employment rates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opportunity &amp; income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sport &amp; recreational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physical and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 abuse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homelessness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levels of 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boredom &amp;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300" kern="0" dirty="0">
              <a:solidFill>
                <a:srgbClr val="231F2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300" b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crime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incarceration rates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3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3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igh recidivism rates</a:t>
            </a:r>
          </a:p>
          <a:p>
            <a:r>
              <a:rPr lang="en-AU" sz="23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(Glass 2015; Vinson 2007</a:t>
            </a:r>
            <a:r>
              <a:rPr lang="en-AU" sz="23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258350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7A87E-3CDE-6C55-E14E-40ECC1C79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0611-5359-C443-E489-F4E509BF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68" y="-248334"/>
            <a:ext cx="8548869" cy="1325563"/>
          </a:xfrm>
        </p:spPr>
        <p:txBody>
          <a:bodyPr/>
          <a:lstStyle/>
          <a:p>
            <a:r>
              <a:rPr lang="en-AU" b="1" dirty="0">
                <a:latin typeface="+mn-lt"/>
              </a:rPr>
              <a:t>The upward spiral to reintegration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F1A42-9603-2D47-E2C9-856126A55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67" y="1284790"/>
            <a:ext cx="5791041" cy="5634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023AE-4986-E965-A465-404B89ECB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15" y="1863525"/>
            <a:ext cx="2535443" cy="47282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6FD370-8D36-CA5D-9D0B-5D6DF453D785}"/>
              </a:ext>
            </a:extLst>
          </p:cNvPr>
          <p:cNvSpPr/>
          <p:nvPr/>
        </p:nvSpPr>
        <p:spPr>
          <a:xfrm>
            <a:off x="8993529" y="1585731"/>
            <a:ext cx="2957627" cy="2957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2EE6CD42-95A5-CE91-A139-725818341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01378">
            <a:off x="6574481" y="2907692"/>
            <a:ext cx="26484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9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85C56A-254E-ECBD-7AFC-E57C845A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6" y="87332"/>
            <a:ext cx="9132425" cy="711321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Community resistance case study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DFBC4C-DE33-070C-FA9E-67B2600351F9}"/>
              </a:ext>
            </a:extLst>
          </p:cNvPr>
          <p:cNvSpPr txBox="1">
            <a:spLocks/>
          </p:cNvSpPr>
          <p:nvPr/>
        </p:nvSpPr>
        <p:spPr>
          <a:xfrm>
            <a:off x="1571394" y="6389225"/>
            <a:ext cx="10620605" cy="468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Sitting in a yarning circle after a sports event, Maranguka JR initiative, Bourke</a:t>
            </a: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12DB0-1294-2B67-9836-F6326ED8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8" y="1413467"/>
            <a:ext cx="10476472" cy="49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EAB7-7AEA-CA01-649E-6E219AF8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D72D11-158A-F48E-E822-0B03FAD5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6" y="87332"/>
            <a:ext cx="10185722" cy="711321"/>
          </a:xfrm>
        </p:spPr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Community resistance case study (cont.)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5D4F44-2AF0-9FC8-528C-49A522E00E53}"/>
              </a:ext>
            </a:extLst>
          </p:cNvPr>
          <p:cNvSpPr txBox="1">
            <a:spLocks/>
          </p:cNvSpPr>
          <p:nvPr/>
        </p:nvSpPr>
        <p:spPr>
          <a:xfrm>
            <a:off x="1571395" y="1600055"/>
            <a:ext cx="10620605" cy="5170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z="3900" dirty="0"/>
              <a:t>Improvements from justice reinvestment in 2017</a:t>
            </a:r>
          </a:p>
          <a:p>
            <a:pPr lvl="0"/>
            <a:r>
              <a:rPr lang="en-AU" sz="3900" dirty="0"/>
              <a:t>A 38% reduction in charges across the top five juvenile offence categories; 27% reduction in juvenile bail breaches; 31% increase in year 12 retention rates; and 84% rise in the completion rate for VET courses by Bourke secondary school students</a:t>
            </a:r>
          </a:p>
          <a:p>
            <a:pPr lvl="0"/>
            <a:r>
              <a:rPr lang="en-AU" sz="3900" dirty="0"/>
              <a:t>83% increase in licences through a Learner Driver Program</a:t>
            </a:r>
          </a:p>
          <a:p>
            <a:pPr lvl="0"/>
            <a:r>
              <a:rPr lang="en-AU" sz="3900" dirty="0"/>
              <a:t>23% reduction in police-recorded domestic violence incidents</a:t>
            </a:r>
          </a:p>
          <a:p>
            <a:pPr lvl="0"/>
            <a:r>
              <a:rPr lang="en-AU" sz="3900" dirty="0"/>
              <a:t>AUD 3.1 million gross impact, with only AUD 0.6 million operational costs. Two thirds of this impact benefitted the justice system and the other third benefitted the region economically.</a:t>
            </a:r>
          </a:p>
          <a:p>
            <a:pPr marL="0" indent="0">
              <a:buNone/>
            </a:pPr>
            <a:r>
              <a:rPr lang="en-AU" sz="3900" dirty="0"/>
              <a:t>(KPMG 2018)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857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822A-5731-5241-D63F-3E45D8DF8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9378-E5A4-4363-4367-DC8C2D92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041" y="3639956"/>
            <a:ext cx="3919959" cy="3244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 of detailed sensationalist reporting of the protest, police regaining of control and Premier McGowan’s outrage; in combination with the under-reporting of the serious reasons for the protest: </a:t>
            </a:r>
            <a:r>
              <a:rPr lang="en-AU" u="sng" dirty="0" err="1">
                <a:hlinkClick r:id="rId3"/>
              </a:rPr>
              <a:t>Burmas</a:t>
            </a:r>
            <a:r>
              <a:rPr lang="en-AU" u="sng" dirty="0">
                <a:hlinkClick r:id="rId3"/>
              </a:rPr>
              <a:t> 2023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284DA3-9FA4-9B9D-856B-B09ADEC5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7" y="87332"/>
            <a:ext cx="3333508" cy="711321"/>
          </a:xfrm>
        </p:spPr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98C41-8D7F-69EE-255A-78EA4F92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88" y="1235316"/>
            <a:ext cx="3435688" cy="2291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FF361-4B8A-B5DC-0B18-5A454AE7AA72}"/>
              </a:ext>
            </a:extLst>
          </p:cNvPr>
          <p:cNvSpPr txBox="1">
            <a:spLocks/>
          </p:cNvSpPr>
          <p:nvPr/>
        </p:nvSpPr>
        <p:spPr>
          <a:xfrm>
            <a:off x="1571395" y="5979973"/>
            <a:ext cx="6484585" cy="87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Prisoners on roof of Woodford Correctional Centre call for the “Suboxone program”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E8FF9-D3E5-56D7-0277-ECB6A1453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97" y="1509416"/>
            <a:ext cx="6226903" cy="44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EB8F-F5A6-B2D3-FE3A-3C3F12AC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188174"/>
            <a:ext cx="4715577" cy="472273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Selected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2CC1-0713-95C4-F347-FF0C293C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632" y="1490471"/>
            <a:ext cx="10398464" cy="5367529"/>
          </a:xfrm>
        </p:spPr>
        <p:txBody>
          <a:bodyPr>
            <a:noAutofit/>
          </a:bodyPr>
          <a:lstStyle/>
          <a:p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AHRC [Australian Human Rights Commission] (n.d.) ‘</a:t>
            </a: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Human rights &amp; prisoners</a:t>
            </a: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’, Information Sheet. </a:t>
            </a:r>
          </a:p>
          <a:p>
            <a:r>
              <a:rPr lang="en-AU" sz="2400" dirty="0"/>
              <a:t>ALRC [Australian Law Reform Commission] 2018 </a:t>
            </a:r>
            <a:r>
              <a:rPr lang="en-US" sz="2400" dirty="0"/>
              <a:t>‘</a:t>
            </a:r>
            <a:r>
              <a:rPr lang="en-US" sz="2400" dirty="0">
                <a:hlinkClick r:id="rId4"/>
              </a:rPr>
              <a:t>”What is Justice Reinvestment?” Pathways to justice: Inquiry into the incarceration rate of Aboriginal and Torres Strait Islander Peoples</a:t>
            </a:r>
            <a:r>
              <a:rPr lang="en-US" sz="2400" dirty="0"/>
              <a:t>’, ALRC Report 133.</a:t>
            </a:r>
          </a:p>
          <a:p>
            <a:r>
              <a:rPr lang="en-US" sz="2400" dirty="0" err="1"/>
              <a:t>Burmas</a:t>
            </a:r>
            <a:r>
              <a:rPr lang="en-US" sz="2400" dirty="0"/>
              <a:t> G (10 May 2023) ‘</a:t>
            </a:r>
            <a:r>
              <a:rPr lang="en-US" sz="2400" dirty="0">
                <a:hlinkClick r:id="rId5"/>
              </a:rPr>
              <a:t>Banksia Hill Detention Centre riot over as armed officers move in to arrest teenagers on roof</a:t>
            </a:r>
            <a:r>
              <a:rPr lang="en-US" sz="2400" dirty="0"/>
              <a:t>’, ABC News. </a:t>
            </a:r>
          </a:p>
          <a:p>
            <a:r>
              <a:rPr lang="en-GB" sz="2400" u="sng" dirty="0"/>
              <a:t>Calma T (2009) ‘</a:t>
            </a:r>
            <a:r>
              <a:rPr lang="en-GB" sz="2400" u="sng" dirty="0">
                <a:hlinkClick r:id="rId6"/>
              </a:rPr>
              <a:t>Social Justice Report 2009</a:t>
            </a:r>
            <a:r>
              <a:rPr lang="en-GB" sz="2400" dirty="0"/>
              <a:t>’, Aboriginal and Torres Strait Islander Social Justice Commissioner, Australian Human Rights Commission, Sydney.</a:t>
            </a:r>
            <a:endParaRPr lang="en-US" sz="2400" dirty="0"/>
          </a:p>
          <a:p>
            <a:r>
              <a:rPr lang="en-AU" sz="2400" dirty="0"/>
              <a:t>Glass D (2015) ‘</a:t>
            </a:r>
            <a:r>
              <a:rPr lang="en-AU" sz="2400" u="sng" dirty="0">
                <a:hlinkClick r:id="rId7"/>
              </a:rPr>
              <a:t>Investigation into the rehabilitation and reintegration of prisoners in Victoria</a:t>
            </a:r>
            <a:r>
              <a:rPr lang="en-AU" sz="2400" dirty="0"/>
              <a:t>‘, Victorian Ombudsman (16 September 2015). </a:t>
            </a:r>
          </a:p>
          <a:p>
            <a:r>
              <a:rPr lang="en-AU" sz="2400" dirty="0"/>
              <a:t>Grimsrud T and Zehr H (2002) ‘</a:t>
            </a:r>
            <a:r>
              <a:rPr lang="en-US" sz="2400" dirty="0"/>
              <a:t>Rethinking God, Justice, and Treatment of Offenders’, </a:t>
            </a:r>
            <a:r>
              <a:rPr lang="en-US" sz="2400" i="1" dirty="0"/>
              <a:t>Journal of Offender Rehabilitation, </a:t>
            </a:r>
            <a:r>
              <a:rPr lang="en-US" sz="2400" dirty="0"/>
              <a:t>35(3):253-279.</a:t>
            </a:r>
            <a:endParaRPr lang="en-A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8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348A-B3D1-264C-0586-86F54AFE1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CBBB-AC27-E01D-7E30-042FA884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188174"/>
            <a:ext cx="8115821" cy="472273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Selected 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D3CA-FE9F-EA00-62E1-5F5F4969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88" y="1606219"/>
            <a:ext cx="9726168" cy="5367528"/>
          </a:xfrm>
        </p:spPr>
        <p:txBody>
          <a:bodyPr>
            <a:noAutofit/>
          </a:bodyPr>
          <a:lstStyle/>
          <a:p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Hollander JA and </a:t>
            </a:r>
            <a:r>
              <a:rPr lang="en-A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Einwohner</a:t>
            </a: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 RL (2004) ‘Conceptualizing resistance’, </a:t>
            </a:r>
            <a:r>
              <a:rPr lang="en-A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Sociological Forum, </a:t>
            </a: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19(4):533-554.</a:t>
            </a:r>
          </a:p>
          <a:p>
            <a:r>
              <a:rPr lang="en-AU" sz="2400" dirty="0"/>
              <a:t>Just Reinvest NSW (n.d.) ‘</a:t>
            </a:r>
            <a:r>
              <a:rPr lang="en-AU" sz="2400" u="sng" dirty="0">
                <a:hlinkClick r:id="rId2"/>
              </a:rPr>
              <a:t>Bourke (Maranguka): </a:t>
            </a:r>
            <a:r>
              <a:rPr lang="en-AU" sz="2400" u="sng" dirty="0" err="1">
                <a:hlinkClick r:id="rId2"/>
              </a:rPr>
              <a:t>Ngemba</a:t>
            </a:r>
            <a:r>
              <a:rPr lang="en-AU" sz="2400" u="sng" dirty="0">
                <a:hlinkClick r:id="rId2"/>
              </a:rPr>
              <a:t> Country (‘caring for others</a:t>
            </a:r>
            <a:r>
              <a:rPr lang="en-AU" sz="2400" dirty="0"/>
              <a:t>’, Just Reinvest NSW,</a:t>
            </a:r>
            <a:r>
              <a:rPr lang="en-AU" sz="2400" i="1" dirty="0"/>
              <a:t> </a:t>
            </a:r>
            <a:r>
              <a:rPr lang="en-AU" sz="2400" dirty="0"/>
              <a:t>accessed 31 August 2025. </a:t>
            </a:r>
          </a:p>
          <a:p>
            <a:r>
              <a:rPr lang="en-AU" sz="2400" u="sng" dirty="0"/>
              <a:t>KPMG (2016) ‘</a:t>
            </a:r>
            <a:r>
              <a:rPr lang="en-AU" sz="2400" u="sng" dirty="0">
                <a:hlinkClick r:id="rId3"/>
              </a:rPr>
              <a:t>Unlocking the Future: Maranguka Justice Reinvestment Project in Bourke Preliminary Assessment</a:t>
            </a:r>
            <a:r>
              <a:rPr lang="en-AU" sz="2400" dirty="0"/>
              <a:t>’, KPMG.  </a:t>
            </a:r>
          </a:p>
          <a:p>
            <a:r>
              <a:rPr lang="en-AU" sz="2400" dirty="0"/>
              <a:t>KPMG (2018) ‘</a:t>
            </a:r>
            <a:r>
              <a:rPr lang="en-AU" sz="2400" u="sng" dirty="0">
                <a:hlinkClick r:id="rId4"/>
              </a:rPr>
              <a:t>Maranguka Justice Reinvestment Project: Impact Assessment</a:t>
            </a:r>
            <a:r>
              <a:rPr lang="en-AU" sz="2400" dirty="0"/>
              <a:t>’, (Audit Report), KPMG. </a:t>
            </a:r>
          </a:p>
          <a:p>
            <a:r>
              <a:rPr lang="en-AU" sz="2400" dirty="0"/>
              <a:t>Maranguka Limited (n.d.) ‘</a:t>
            </a:r>
            <a:r>
              <a:rPr lang="en-AU" sz="2400" u="sng" dirty="0">
                <a:hlinkClick r:id="rId5"/>
              </a:rPr>
              <a:t>2023-2025 Maranguka Limited: Strategic Plan</a:t>
            </a:r>
            <a:r>
              <a:rPr lang="en-AU" sz="2400" dirty="0"/>
              <a:t>’,</a:t>
            </a:r>
            <a:r>
              <a:rPr lang="en-AU" sz="2400" i="1" dirty="0"/>
              <a:t> </a:t>
            </a:r>
            <a:r>
              <a:rPr lang="en-AU" sz="2400" dirty="0"/>
              <a:t>Maranguka Community Hub, Bourke, NSW, Australia.</a:t>
            </a:r>
          </a:p>
          <a:p>
            <a:r>
              <a:rPr lang="en-AU" sz="2400" dirty="0"/>
              <a:t>PCYC (2025) ‘</a:t>
            </a:r>
            <a:r>
              <a:rPr lang="en-AU" sz="2400" u="sng" dirty="0">
                <a:hlinkClick r:id="rId6"/>
              </a:rPr>
              <a:t>PCYC Bourke</a:t>
            </a:r>
            <a:r>
              <a:rPr lang="en-AU" sz="2400" dirty="0"/>
              <a:t>’, Police Citizens Youth Clubs, Bourke, Australia, accessed 28 August 2025. </a:t>
            </a:r>
          </a:p>
        </p:txBody>
      </p:sp>
    </p:spTree>
    <p:extLst>
      <p:ext uri="{BB962C8B-B14F-4D97-AF65-F5344CB8AC3E}">
        <p14:creationId xmlns:p14="http://schemas.microsoft.com/office/powerpoint/2010/main" val="68985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C981-5D43-20F3-759F-8657F821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7FE6-1080-0ED6-9ACF-534846D3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188174"/>
            <a:ext cx="8115821" cy="472273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Selected 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E7A8-7460-C8BE-F059-E06002F4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632" y="1490472"/>
            <a:ext cx="9726168" cy="5179354"/>
          </a:xfrm>
        </p:spPr>
        <p:txBody>
          <a:bodyPr>
            <a:noAutofit/>
          </a:bodyPr>
          <a:lstStyle/>
          <a:p>
            <a:r>
              <a:rPr lang="en-AU" sz="2400" dirty="0"/>
              <a:t>Sacred Sports (2025) ‘</a:t>
            </a:r>
            <a:r>
              <a:rPr lang="en-AU" sz="2400" u="sng" dirty="0">
                <a:hlinkClick r:id="rId2"/>
              </a:rPr>
              <a:t>Sacred Sports: Background</a:t>
            </a:r>
            <a:r>
              <a:rPr lang="en-AU" sz="2400" dirty="0"/>
              <a:t>’, Sacred Sports, Bourke, Australia.</a:t>
            </a:r>
          </a:p>
          <a:p>
            <a:r>
              <a:rPr lang="en-AU" sz="2400" dirty="0"/>
              <a:t>Tucker SB and Cadora E (2003) ‘</a:t>
            </a:r>
            <a:r>
              <a:rPr lang="en-AU" sz="2400" dirty="0">
                <a:hlinkClick r:id="rId3"/>
              </a:rPr>
              <a:t>Ideas for an Open Society: Justice Reinvestment: To Invest in Public Safety by Reallocating Justice Dollars to Refinance Education, Housing, Healthcare, and Jobs</a:t>
            </a:r>
            <a:r>
              <a:rPr lang="en-AU" sz="2400" dirty="0"/>
              <a:t>’, </a:t>
            </a:r>
            <a:r>
              <a:rPr lang="en-AU" sz="2400" i="1" dirty="0"/>
              <a:t>Open Society Institute </a:t>
            </a:r>
            <a:r>
              <a:rPr lang="en-AU" sz="2400" dirty="0"/>
              <a:t>3(3):1-5.</a:t>
            </a:r>
            <a:endParaRPr lang="en-A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400" dirty="0">
                <a:ea typeface="Calibri" panose="020F0502020204030204" pitchFamily="34" charset="0"/>
                <a:cs typeface="Calibri" panose="020F0502020204030204" pitchFamily="34" charset="0"/>
              </a:rPr>
              <a:t>UNGA [United Nations General Assembly] (1948). ‘</a:t>
            </a:r>
            <a:r>
              <a:rPr lang="en-AU" sz="24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Universal Declaration of Human Rights</a:t>
            </a:r>
            <a:r>
              <a:rPr lang="en-AU" sz="2400" dirty="0">
                <a:ea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  <a:p>
            <a:r>
              <a:rPr lang="en-AU" sz="2400" dirty="0"/>
              <a:t>Vinson T (2007) </a:t>
            </a:r>
            <a:r>
              <a:rPr lang="en-AU" sz="2400" i="1" dirty="0"/>
              <a:t>Dropping off the edge: The distribution of disadvantage in Australia,</a:t>
            </a:r>
            <a:r>
              <a:rPr lang="en-AU" sz="2400" dirty="0"/>
              <a:t> Jesuit Social Services, Richmond, Victoria, Australia.</a:t>
            </a:r>
          </a:p>
          <a:p>
            <a:r>
              <a:rPr lang="en-AU" sz="2400" dirty="0"/>
              <a:t>Vinson T and Rawsthorne M (2015) ‘</a:t>
            </a:r>
            <a:r>
              <a:rPr lang="en-AU" sz="2400" u="sng" dirty="0">
                <a:hlinkClick r:id="rId5"/>
              </a:rPr>
              <a:t>Dropping off the Edge: Persistent communal disadvantage in Australia</a:t>
            </a:r>
            <a:r>
              <a:rPr lang="en-AU" sz="2400" dirty="0"/>
              <a:t>’, Jesuit Social Services, Richmond, Victoria, Australia.</a:t>
            </a:r>
          </a:p>
        </p:txBody>
      </p:sp>
    </p:spTree>
    <p:extLst>
      <p:ext uri="{BB962C8B-B14F-4D97-AF65-F5344CB8AC3E}">
        <p14:creationId xmlns:p14="http://schemas.microsoft.com/office/powerpoint/2010/main" val="302090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BBEB-1E9F-DDD9-BC99-654370C8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09" y="97272"/>
            <a:ext cx="10515600" cy="678584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C622-2D76-5FD3-5026-500C70D1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09" y="1486977"/>
            <a:ext cx="10515600" cy="5371023"/>
          </a:xfrm>
        </p:spPr>
        <p:txBody>
          <a:bodyPr>
            <a:noAutofit/>
          </a:bodyPr>
          <a:lstStyle/>
          <a:p>
            <a:r>
              <a:rPr lang="en-AU" sz="2400" dirty="0"/>
              <a:t>Australian Parliament House: </a:t>
            </a:r>
            <a:r>
              <a:rPr lang="en-US" sz="2400" dirty="0">
                <a:hlinkClick r:id="rId2"/>
              </a:rPr>
              <a:t>PEO</a:t>
            </a:r>
            <a:r>
              <a:rPr lang="en-US" sz="2400" dirty="0"/>
              <a:t> (Parliamentary Education Office - peo.gov.au), 2025.</a:t>
            </a:r>
            <a:r>
              <a:rPr lang="en-AU" sz="2400" dirty="0"/>
              <a:t> </a:t>
            </a:r>
          </a:p>
          <a:p>
            <a:r>
              <a:rPr lang="en-AU" sz="2400" dirty="0"/>
              <a:t>Banksy mural: ‘Create Escape’, mural painted on the wall of the former Reading Prison (as a likely reference to Oscar Wilde &amp; others who were imprisoned there), </a:t>
            </a:r>
            <a:r>
              <a:rPr lang="en-AU" sz="2400" dirty="0">
                <a:hlinkClick r:id="rId3"/>
              </a:rPr>
              <a:t>CNN</a:t>
            </a:r>
            <a:r>
              <a:rPr lang="en-AU" sz="2400" dirty="0"/>
              <a:t>, 5 March 2021.</a:t>
            </a:r>
          </a:p>
          <a:p>
            <a:r>
              <a:rPr lang="en-AU" sz="2400" dirty="0"/>
              <a:t>Brett Collins: Photograph used by permission.</a:t>
            </a:r>
          </a:p>
          <a:p>
            <a:r>
              <a:rPr lang="en-AU" sz="2400" dirty="0"/>
              <a:t>Children in a circle: </a:t>
            </a:r>
            <a:r>
              <a:rPr lang="en-AU" sz="2400" dirty="0">
                <a:hlinkClick r:id="rId4"/>
              </a:rPr>
              <a:t>Sacred Sports</a:t>
            </a:r>
            <a:r>
              <a:rPr lang="en-AU" sz="2400" dirty="0"/>
              <a:t>, 2025.</a:t>
            </a:r>
          </a:p>
          <a:p>
            <a:r>
              <a:rPr lang="en-AU" sz="2400" dirty="0"/>
              <a:t>Indigenous deaths in custody protest: </a:t>
            </a:r>
            <a:r>
              <a:rPr lang="en-AU" sz="2400" dirty="0">
                <a:hlinkClick r:id="rId5"/>
              </a:rPr>
              <a:t>Sydney Morning Herald</a:t>
            </a:r>
            <a:r>
              <a:rPr lang="en-AU" sz="2400" dirty="0"/>
              <a:t>, 7 April 2021.</a:t>
            </a:r>
          </a:p>
          <a:p>
            <a:r>
              <a:rPr lang="en-AU" sz="2400" dirty="0"/>
              <a:t>Justice Action outside NSW Supreme Court: </a:t>
            </a:r>
            <a:r>
              <a:rPr lang="en-AU" sz="2400" dirty="0">
                <a:hlinkClick r:id="rId6"/>
              </a:rPr>
              <a:t>Justice Action</a:t>
            </a:r>
            <a:r>
              <a:rPr lang="en-AU" sz="2400" dirty="0"/>
              <a:t>, 6 October 2021.</a:t>
            </a:r>
          </a:p>
          <a:p>
            <a:r>
              <a:rPr lang="en-AU" sz="2400" dirty="0"/>
              <a:t>Prisoner creating artwork: </a:t>
            </a:r>
            <a:r>
              <a:rPr lang="en-AU" sz="2400" dirty="0">
                <a:hlinkClick r:id="rId7"/>
              </a:rPr>
              <a:t>WA Department of Justice</a:t>
            </a:r>
            <a:r>
              <a:rPr lang="en-AU" sz="2400" dirty="0"/>
              <a:t>, 12 May 2023. </a:t>
            </a:r>
          </a:p>
          <a:p>
            <a:r>
              <a:rPr lang="en-AU" sz="2400" dirty="0"/>
              <a:t>Prisoner on prison roof: TNV/</a:t>
            </a:r>
            <a:r>
              <a:rPr lang="en-AU" sz="2400" dirty="0">
                <a:hlinkClick r:id="rId8"/>
              </a:rPr>
              <a:t>Daily Mail</a:t>
            </a:r>
            <a:r>
              <a:rPr lang="en-AU" sz="2400" dirty="0"/>
              <a:t>, 20 January 2020.</a:t>
            </a:r>
          </a:p>
          <a:p>
            <a:r>
              <a:rPr lang="en-AU" sz="2400" dirty="0"/>
              <a:t>Prisoner with dog: </a:t>
            </a:r>
            <a:r>
              <a:rPr lang="en-AU" sz="2400" dirty="0">
                <a:hlinkClick r:id="rId9"/>
              </a:rPr>
              <a:t>Daily Telegraph</a:t>
            </a:r>
            <a:r>
              <a:rPr lang="en-AU" sz="2400" dirty="0"/>
              <a:t>, 19 September 2020.</a:t>
            </a:r>
          </a:p>
        </p:txBody>
      </p:sp>
    </p:spTree>
    <p:extLst>
      <p:ext uri="{BB962C8B-B14F-4D97-AF65-F5344CB8AC3E}">
        <p14:creationId xmlns:p14="http://schemas.microsoft.com/office/powerpoint/2010/main" val="28243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D7551-996F-6769-356F-8FE9FEB89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816AD-F91B-2BF9-D9AA-82C0D038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4" y="480630"/>
            <a:ext cx="2913452" cy="635901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9472-1FC5-ADC3-5838-37BCC3DB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117" y="3311142"/>
            <a:ext cx="7826801" cy="1914867"/>
          </a:xfrm>
        </p:spPr>
        <p:txBody>
          <a:bodyPr>
            <a:normAutofit fontScale="92500" lnSpcReduction="10000"/>
          </a:bodyPr>
          <a:lstStyle/>
          <a:p>
            <a:r>
              <a:rPr lang="en-AU" sz="3400" dirty="0"/>
              <a:t>Part 1: “Dignity” and “Dignity denied.” </a:t>
            </a:r>
          </a:p>
          <a:p>
            <a:r>
              <a:rPr lang="en-AU" sz="3400" dirty="0"/>
              <a:t>Part 2: How individual prisoners &amp; groups of prisoners resist </a:t>
            </a:r>
          </a:p>
          <a:p>
            <a:r>
              <a:rPr lang="en-AU" sz="3400" dirty="0"/>
              <a:t>Part 3: How vulnerable communities resist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A48E-C4B6-DB14-85A6-4A58B42A9103}"/>
              </a:ext>
            </a:extLst>
          </p:cNvPr>
          <p:cNvSpPr txBox="1"/>
          <p:nvPr/>
        </p:nvSpPr>
        <p:spPr>
          <a:xfrm>
            <a:off x="4665205" y="5764176"/>
            <a:ext cx="5498431" cy="98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PowerPoint:  aprj.com.au</a:t>
            </a:r>
          </a:p>
          <a:p>
            <a:pPr algn="ctr">
              <a:lnSpc>
                <a:spcPct val="80000"/>
              </a:lnSpc>
            </a:pPr>
            <a:r>
              <a:rPr lang="en-AU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(refer Vol.6, Iss.1, Art.2)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B5AC9-322C-B60D-6B3C-31705207B174}"/>
              </a:ext>
            </a:extLst>
          </p:cNvPr>
          <p:cNvSpPr txBox="1"/>
          <p:nvPr/>
        </p:nvSpPr>
        <p:spPr>
          <a:xfrm>
            <a:off x="3839900" y="2119494"/>
            <a:ext cx="8545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atin typeface="+mn-lt"/>
              </a:rPr>
              <a:t>Prisoner &amp; community resistance </a:t>
            </a:r>
            <a:br>
              <a:rPr lang="en-AU" sz="3600" b="1" dirty="0">
                <a:latin typeface="+mn-lt"/>
              </a:rPr>
            </a:br>
            <a:r>
              <a:rPr lang="en-AU" sz="3600" b="1" dirty="0">
                <a:latin typeface="+mn-lt"/>
              </a:rPr>
              <a:t>to the effects of incarceration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2622821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0FE9-3260-3729-C186-1D2344BB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2A67-7D51-CC8B-C39A-69CAC779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09" y="97272"/>
            <a:ext cx="10515600" cy="678584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Image credits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1E93-5762-6AE5-1013-DA653DE0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09" y="1547744"/>
            <a:ext cx="10515600" cy="5119274"/>
          </a:xfrm>
        </p:spPr>
        <p:txBody>
          <a:bodyPr>
            <a:noAutofit/>
          </a:bodyPr>
          <a:lstStyle/>
          <a:p>
            <a:r>
              <a:rPr lang="en-AU" sz="2400" dirty="0"/>
              <a:t>Spiral infographics: </a:t>
            </a:r>
            <a:r>
              <a:rPr lang="en-AU" sz="2400" dirty="0">
                <a:hlinkClick r:id="rId3" action="ppaction://hlinkfile"/>
              </a:rPr>
              <a:t>SlideModel.com</a:t>
            </a:r>
            <a:r>
              <a:rPr lang="en-AU" sz="2400" dirty="0"/>
              <a:t>, royalty free for subscribers.</a:t>
            </a:r>
          </a:p>
          <a:p>
            <a:r>
              <a:rPr lang="en-AU" sz="2400" dirty="0"/>
              <a:t>Training restaurant, Halden Prison: Exhibition, </a:t>
            </a:r>
            <a:r>
              <a:rPr lang="en-US" sz="2400" dirty="0">
                <a:hlinkClick r:id="rId4"/>
              </a:rPr>
              <a:t>Oslo School of Architecture and Design</a:t>
            </a:r>
            <a:r>
              <a:rPr lang="en-US" sz="2400" dirty="0"/>
              <a:t>, 28 August – 13 September, 2018.</a:t>
            </a:r>
          </a:p>
          <a:p>
            <a:r>
              <a:rPr lang="en-AU" sz="2400" dirty="0"/>
              <a:t>WA Premier McGowan: </a:t>
            </a:r>
            <a:r>
              <a:rPr lang="en-AU" sz="2400" dirty="0" err="1"/>
              <a:t>Burmas</a:t>
            </a:r>
            <a:r>
              <a:rPr lang="en-AU" sz="2400" dirty="0"/>
              <a:t> G 10 May 2023 (photo: Bourke K, </a:t>
            </a:r>
            <a:r>
              <a:rPr lang="en-AU" sz="2400" u="sng" dirty="0">
                <a:hlinkClick r:id="rId5"/>
              </a:rPr>
              <a:t>ABC News</a:t>
            </a:r>
            <a:r>
              <a:rPr lang="en-AU" sz="2400" dirty="0"/>
              <a:t>).  </a:t>
            </a:r>
          </a:p>
          <a:p>
            <a:r>
              <a:rPr lang="en-AU" sz="2400" dirty="0"/>
              <a:t>Woodford prisoners: </a:t>
            </a:r>
            <a:r>
              <a:rPr lang="en-AU" sz="2400" dirty="0">
                <a:hlinkClick r:id="rId6"/>
              </a:rPr>
              <a:t>Brisbane Times</a:t>
            </a:r>
            <a:r>
              <a:rPr lang="en-AU" sz="2400" dirty="0"/>
              <a:t>, 6 July 2016 (photo: Nine News Brisbane).</a:t>
            </a:r>
          </a:p>
          <a:p>
            <a:r>
              <a:rPr lang="en-AU" sz="2400" dirty="0"/>
              <a:t>All other photographs: Taken by the author, 2022-2025.</a:t>
            </a:r>
          </a:p>
        </p:txBody>
      </p:sp>
    </p:spTree>
    <p:extLst>
      <p:ext uri="{BB962C8B-B14F-4D97-AF65-F5344CB8AC3E}">
        <p14:creationId xmlns:p14="http://schemas.microsoft.com/office/powerpoint/2010/main" val="308690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16C0C-2860-C04B-C488-7DF54293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6" y="2930817"/>
            <a:ext cx="6655443" cy="24608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E966E3-C943-E899-0376-96278D66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923" y="88039"/>
            <a:ext cx="7047346" cy="674402"/>
          </a:xfrm>
        </p:spPr>
        <p:txBody>
          <a:bodyPr>
            <a:noAutofit/>
          </a:bodyPr>
          <a:lstStyle/>
          <a:p>
            <a:r>
              <a:rPr lang="en-AU" b="1" dirty="0">
                <a:latin typeface="+mn-lt"/>
              </a:rPr>
              <a:t>References &amp; image credits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ADA0B-3DA3-15AF-138C-23478FA7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923" y="1581592"/>
            <a:ext cx="8453200" cy="5188369"/>
          </a:xfrm>
        </p:spPr>
        <p:txBody>
          <a:bodyPr>
            <a:normAutofit lnSpcReduction="10000"/>
          </a:bodyPr>
          <a:lstStyle/>
          <a:p>
            <a:r>
              <a:rPr lang="en-AU" sz="3900" dirty="0"/>
              <a:t>Available to view at your leisure at: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AU" altLang="en-US" sz="3900" dirty="0">
                <a:cs typeface="Calibri" panose="020F0502020204030204" pitchFamily="34" charset="0"/>
              </a:rPr>
              <a:t>  </a:t>
            </a:r>
            <a:r>
              <a:rPr lang="en-AU" altLang="en-US" sz="3900" b="1" dirty="0">
                <a:cs typeface="Calibri" panose="020F0502020204030204" pitchFamily="34" charset="0"/>
              </a:rPr>
              <a:t>aprj.com.au	</a:t>
            </a:r>
            <a:r>
              <a:rPr lang="en-AU" altLang="en-US" sz="3900" dirty="0">
                <a:cs typeface="Calibri" panose="020F0502020204030204" pitchFamily="34" charset="0"/>
              </a:rPr>
              <a:t>(Vol.6, Iss.1, Art.2)</a:t>
            </a:r>
          </a:p>
          <a:p>
            <a:pPr marL="0" indent="0">
              <a:lnSpc>
                <a:spcPct val="80000"/>
              </a:lnSpc>
              <a:buNone/>
            </a:pPr>
            <a:endParaRPr lang="en-AU" sz="3600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3600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4800" b="1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3600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3600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3600" dirty="0"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sz="3900" dirty="0">
                <a:cs typeface="Calibri" panose="020F0502020204030204" pitchFamily="34" charset="0"/>
              </a:rPr>
              <a:t>Cameron Russell </a:t>
            </a:r>
          </a:p>
          <a:p>
            <a:pPr marL="0" indent="0">
              <a:lnSpc>
                <a:spcPct val="80000"/>
              </a:lnSpc>
              <a:buNone/>
            </a:pPr>
            <a:endParaRPr lang="en-AU" sz="3600" dirty="0"/>
          </a:p>
          <a:p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70117-1361-3203-037A-B078239C2916}"/>
              </a:ext>
            </a:extLst>
          </p:cNvPr>
          <p:cNvSpPr txBox="1"/>
          <p:nvPr/>
        </p:nvSpPr>
        <p:spPr>
          <a:xfrm>
            <a:off x="1825804" y="3918166"/>
            <a:ext cx="3249592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sz="4800" b="1" dirty="0"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675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2C01-F80B-1664-1EAD-377AED98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90" y="0"/>
            <a:ext cx="4606721" cy="81022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7472-B9ED-1368-0FB1-6D43A876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0" y="1447132"/>
            <a:ext cx="10814610" cy="54108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AU" sz="2900" dirty="0"/>
              <a:t>What are your views on violent and destructive prisoner resistance?</a:t>
            </a:r>
          </a:p>
          <a:p>
            <a:pPr marL="514350" indent="-514350">
              <a:buAutoNum type="arabicPeriod"/>
            </a:pPr>
            <a:r>
              <a:rPr lang="en-AU" sz="2900" dirty="0"/>
              <a:t>Many activists outside prison complain that prison industry is treating prisoners as virtual slaves because they are paid about $45/week. The states can make profits from the industries (over $50 million per year in NSW, for example), which may be reinvested in the prison system. Almost all prisoners, however, try to get into industry because it relieves the boredom, &amp; when they get a job, they take pride in working hard &amp; can use that as a possible pathway to employment upon release (despite their criminal record &amp; stigma). A prisoner who refuses to work in industry is clearly engaging in resistance. Do you think that the prisoners who are working in industry are also engaging in resistance? </a:t>
            </a:r>
          </a:p>
        </p:txBody>
      </p:sp>
    </p:spTree>
    <p:extLst>
      <p:ext uri="{BB962C8B-B14F-4D97-AF65-F5344CB8AC3E}">
        <p14:creationId xmlns:p14="http://schemas.microsoft.com/office/powerpoint/2010/main" val="48865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558DC-2B4E-8C1C-7D03-493C10F2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AB7C93-7158-B423-333D-D2CFF2B47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0447" y="3727048"/>
            <a:ext cx="5590986" cy="313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69307-4913-2578-FB1E-4B9F4D41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991" y="153568"/>
            <a:ext cx="4643533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PART ONE: Dignity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FFFF-29C5-6557-4CAE-6757B387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992" y="1345896"/>
            <a:ext cx="10106783" cy="5358536"/>
          </a:xfrm>
        </p:spPr>
        <p:txBody>
          <a:bodyPr>
            <a:noAutofit/>
          </a:bodyPr>
          <a:lstStyle/>
          <a:p>
            <a:r>
              <a:rPr lang="en-AU" sz="3600" dirty="0"/>
              <a:t>Australian laws &amp; treaties respect the inherent dignity of each Australian (AHRC n.d.)</a:t>
            </a:r>
          </a:p>
          <a:p>
            <a:r>
              <a:rPr lang="en-AU" sz="3600" dirty="0"/>
              <a:t>All humans, </a:t>
            </a:r>
            <a:r>
              <a:rPr lang="en-AU" sz="3600" u="sng" dirty="0"/>
              <a:t>including prisoners</a:t>
            </a:r>
            <a:r>
              <a:rPr lang="en-AU" sz="3600" dirty="0"/>
              <a:t>, have inherent dignity, whether a Human Rights Act/Charter exists in a nation or not (UNGA 1948)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          Dignity</a:t>
            </a:r>
            <a:endParaRPr lang="en-AU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/>
              <a:t>		|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600" dirty="0"/>
              <a:t>       Human Rights</a:t>
            </a:r>
            <a:endParaRPr lang="en-AU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/>
              <a:t>		|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600" dirty="0"/>
              <a:t>   Humane treatment</a:t>
            </a:r>
          </a:p>
        </p:txBody>
      </p:sp>
    </p:spTree>
    <p:extLst>
      <p:ext uri="{BB962C8B-B14F-4D97-AF65-F5344CB8AC3E}">
        <p14:creationId xmlns:p14="http://schemas.microsoft.com/office/powerpoint/2010/main" val="104964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FEE9-4B68-570B-65F5-671F7FD6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1204-99A7-9C3F-7175-0A079132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647" y="131881"/>
            <a:ext cx="6744302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Dignity denied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2C35-80CE-1DAD-89F9-6F4F2B76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647" y="1534188"/>
            <a:ext cx="8833104" cy="4352349"/>
          </a:xfrm>
        </p:spPr>
        <p:txBody>
          <a:bodyPr>
            <a:noAutofit/>
          </a:bodyPr>
          <a:lstStyle/>
          <a:p>
            <a:r>
              <a:rPr lang="en-AU" sz="3600" dirty="0"/>
              <a:t>When a prisoner is not treated with dignity, they’ll resist with anger/ complaints/ frustration/ shame/ bitterness/ sorrow/ depression (in thoughts, words &amp; deeds)</a:t>
            </a:r>
          </a:p>
          <a:p>
            <a:r>
              <a:rPr lang="en-AU" sz="3600" dirty="0"/>
              <a:t>The outward resistance can be dangerous for prison staff &amp; prisoners, &amp; the inward resistance can affect the positivity &amp; rehabilitation of prisoners</a:t>
            </a:r>
          </a:p>
        </p:txBody>
      </p:sp>
    </p:spTree>
    <p:extLst>
      <p:ext uri="{BB962C8B-B14F-4D97-AF65-F5344CB8AC3E}">
        <p14:creationId xmlns:p14="http://schemas.microsoft.com/office/powerpoint/2010/main" val="262282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5A48-6BEC-217C-316E-E74B9D42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D5FB-3E0C-7C51-C66F-DDDCD52E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28" y="131882"/>
            <a:ext cx="2372810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D2C10-9E27-58EC-296F-470E43150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1499811"/>
            <a:ext cx="10467372" cy="5358189"/>
          </a:xfrm>
        </p:spPr>
        <p:txBody>
          <a:bodyPr>
            <a:noAutofit/>
          </a:bodyPr>
          <a:lstStyle/>
          <a:p>
            <a:r>
              <a:rPr lang="en-AU" sz="3600" b="1" dirty="0"/>
              <a:t>Resistance (in this presentation)</a:t>
            </a:r>
            <a:r>
              <a:rPr lang="en-AU" sz="3600" dirty="0"/>
              <a:t> </a:t>
            </a:r>
            <a:r>
              <a:rPr lang="en-AU" sz="3600" b="1" dirty="0"/>
              <a:t>=</a:t>
            </a:r>
            <a:r>
              <a:rPr lang="en-AU" sz="3600" dirty="0"/>
              <a:t> </a:t>
            </a:r>
          </a:p>
          <a:p>
            <a:pPr marL="0" indent="0">
              <a:buNone/>
            </a:pPr>
            <a:r>
              <a:rPr lang="en-AU" sz="3600" b="1" dirty="0"/>
              <a:t>                                             </a:t>
            </a:r>
          </a:p>
          <a:p>
            <a:pPr marL="0" indent="0">
              <a:buNone/>
            </a:pPr>
            <a:r>
              <a:rPr lang="en-AU" sz="3600" b="1" dirty="0"/>
              <a:t>                                           +</a:t>
            </a:r>
            <a:r>
              <a:rPr lang="en-AU" sz="3600" dirty="0"/>
              <a:t> 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200" dirty="0"/>
              <a:t>Where the resistance:</a:t>
            </a:r>
          </a:p>
          <a:p>
            <a:r>
              <a:rPr lang="en-AU" sz="3200" dirty="0"/>
              <a:t>needn’t be visible &amp; recognised as resistance by others</a:t>
            </a:r>
          </a:p>
          <a:p>
            <a:r>
              <a:rPr lang="en-AU" sz="3200" dirty="0"/>
              <a:t>needn’t be recognised as resistance by targets of the action </a:t>
            </a:r>
          </a:p>
          <a:p>
            <a:r>
              <a:rPr lang="en-AU" sz="3200" dirty="0"/>
              <a:t>If intended, qualifies as resistance regardless of the outcome</a:t>
            </a:r>
          </a:p>
          <a:p>
            <a:pPr marL="0" indent="0">
              <a:buNone/>
            </a:pPr>
            <a:r>
              <a:rPr lang="en-AU" sz="3200" dirty="0"/>
              <a:t>(choices based on Hollander &amp; </a:t>
            </a:r>
            <a:r>
              <a:rPr lang="en-AU" sz="3200" dirty="0" err="1"/>
              <a:t>Einwohner</a:t>
            </a:r>
            <a:r>
              <a:rPr lang="en-AU" sz="3200" dirty="0"/>
              <a:t> 2004:537-544)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20405-7CA5-BF72-4AC0-FF0F3894B58F}"/>
              </a:ext>
            </a:extLst>
          </p:cNvPr>
          <p:cNvSpPr/>
          <p:nvPr/>
        </p:nvSpPr>
        <p:spPr>
          <a:xfrm>
            <a:off x="1426662" y="2098725"/>
            <a:ext cx="4669338" cy="1917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action/ behaviour </a:t>
            </a:r>
            <a:r>
              <a:rPr lang="en-AU" sz="3200" dirty="0"/>
              <a:t>(verbal, cognitive or physical) by the </a:t>
            </a:r>
            <a:r>
              <a:rPr lang="en-AU" sz="3200" b="1" dirty="0"/>
              <a:t>authorities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E47BC-7515-4D58-C8D3-DB8FA5D43026}"/>
              </a:ext>
            </a:extLst>
          </p:cNvPr>
          <p:cNvSpPr/>
          <p:nvPr/>
        </p:nvSpPr>
        <p:spPr>
          <a:xfrm>
            <a:off x="6643868" y="2098726"/>
            <a:ext cx="5548132" cy="191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opposition by prisoners</a:t>
            </a:r>
            <a:r>
              <a:rPr lang="en-AU" sz="3200" dirty="0"/>
              <a:t>, ex-prisoners, or the </a:t>
            </a:r>
            <a:r>
              <a:rPr lang="en-AU" sz="3200" b="1" dirty="0"/>
              <a:t>communities/ families </a:t>
            </a:r>
            <a:r>
              <a:rPr lang="en-AU" sz="3200" dirty="0"/>
              <a:t>of prisoners</a:t>
            </a:r>
          </a:p>
        </p:txBody>
      </p:sp>
    </p:spTree>
    <p:extLst>
      <p:ext uri="{BB962C8B-B14F-4D97-AF65-F5344CB8AC3E}">
        <p14:creationId xmlns:p14="http://schemas.microsoft.com/office/powerpoint/2010/main" val="38609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F938-E5FF-E06B-D544-D2A0850D3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D399-E3AE-C7E1-F84A-0D3FD831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143456"/>
            <a:ext cx="6744302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dignity denied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D149-1C62-C446-8644-CA0EDAEA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088" y="1356355"/>
            <a:ext cx="10144284" cy="5358189"/>
          </a:xfrm>
        </p:spPr>
        <p:txBody>
          <a:bodyPr>
            <a:noAutofit/>
          </a:bodyPr>
          <a:lstStyle/>
          <a:p>
            <a:r>
              <a:rPr lang="en-AU" sz="3600" dirty="0"/>
              <a:t>Violence/excessive restraint/ridicule by officers. </a:t>
            </a:r>
            <a:r>
              <a:rPr lang="en-AU" sz="3600" b="1" dirty="0" err="1"/>
              <a:t>Soln</a:t>
            </a:r>
            <a:r>
              <a:rPr lang="en-AU" sz="3600" b="1" dirty="0"/>
              <a:t>: Improved recruitment &amp; training</a:t>
            </a:r>
            <a:r>
              <a:rPr lang="en-AU" sz="3600" dirty="0"/>
              <a:t>, but note that restorative justice pioneers, Grimsrud &amp; Zehr, consider incarceration to be morally &amp; socially unacceptable state-sponsored violence. </a:t>
            </a:r>
            <a:r>
              <a:rPr lang="en-AU" sz="3600" b="1" dirty="0" err="1"/>
              <a:t>Soln</a:t>
            </a:r>
            <a:r>
              <a:rPr lang="en-AU" sz="3600" b="1" dirty="0"/>
              <a:t>: Crime prevention, diversion from prison &amp; decarceration. Also justice reinvestment (discussed in Part 3) &amp; restorative justice (moving from retribution to restoratively addressing the victim, criminal, families &amp; community with rehabilitation reconciliation &amp; healing)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13391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DC102-F9D4-4E3A-4228-B809C6E1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9B22-6D3E-17F5-DB58-BEAE64E0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32" y="138594"/>
            <a:ext cx="7394288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dignity denied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B8B7-6F9E-7EB3-30BE-A22BCEC1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532" y="1537807"/>
            <a:ext cx="8833104" cy="4735671"/>
          </a:xfrm>
        </p:spPr>
        <p:txBody>
          <a:bodyPr>
            <a:noAutofit/>
          </a:bodyPr>
          <a:lstStyle/>
          <a:p>
            <a:r>
              <a:rPr lang="en-AU" sz="3600" dirty="0"/>
              <a:t>Strip searches </a:t>
            </a:r>
            <a:r>
              <a:rPr lang="en-AU" sz="3600" b="1" dirty="0" err="1"/>
              <a:t>Soln</a:t>
            </a:r>
            <a:r>
              <a:rPr lang="en-AU" sz="3600" b="1" dirty="0"/>
              <a:t>: Using safe scanning machines, better policy-making &amp; training </a:t>
            </a:r>
          </a:p>
          <a:p>
            <a:r>
              <a:rPr lang="en-AU" sz="3600" dirty="0"/>
              <a:t>Poor/denied medical care or forced medication/sedatives. </a:t>
            </a:r>
            <a:r>
              <a:rPr lang="en-AU" sz="3600" b="1" dirty="0" err="1"/>
              <a:t>Soln</a:t>
            </a:r>
            <a:r>
              <a:rPr lang="en-AU" sz="3600" b="1" dirty="0"/>
              <a:t>: Banning forced meds &amp; chemical restraint; extending Medicare, NDIS &amp; the PBS to prisoners &amp; providing support for this within prisons</a:t>
            </a:r>
          </a:p>
          <a:p>
            <a:r>
              <a:rPr lang="en-AU" sz="3600" dirty="0"/>
              <a:t>Solitary confinement/long periods in cages. </a:t>
            </a:r>
            <a:r>
              <a:rPr lang="en-AU" sz="3600" b="1" dirty="0" err="1"/>
              <a:t>Soln</a:t>
            </a:r>
            <a:r>
              <a:rPr lang="en-AU" sz="3600" b="1" dirty="0"/>
              <a:t>: Restricted use &amp; as a last resort</a:t>
            </a:r>
          </a:p>
        </p:txBody>
      </p:sp>
    </p:spTree>
    <p:extLst>
      <p:ext uri="{BB962C8B-B14F-4D97-AF65-F5344CB8AC3E}">
        <p14:creationId xmlns:p14="http://schemas.microsoft.com/office/powerpoint/2010/main" val="367801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0E81B-FA36-1675-998E-37E8ABC9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3AFA-B1D2-20D0-A11B-138CEE1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04" y="161744"/>
            <a:ext cx="7394288" cy="558509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Examples of dignity denied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578F-0C6D-40D2-1DFC-6D7F5335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04" y="1426659"/>
            <a:ext cx="8833104" cy="5269597"/>
          </a:xfrm>
        </p:spPr>
        <p:txBody>
          <a:bodyPr>
            <a:noAutofit/>
          </a:bodyPr>
          <a:lstStyle/>
          <a:p>
            <a:r>
              <a:rPr lang="en-AU" sz="3600" dirty="0"/>
              <a:t>Overcrowded cells/ small beds or mattresses on the floor/ lack of privacy. </a:t>
            </a:r>
            <a:r>
              <a:rPr lang="en-AU" sz="3600" b="1" dirty="0" err="1"/>
              <a:t>Soln</a:t>
            </a:r>
            <a:r>
              <a:rPr lang="en-AU" sz="3600" b="1" dirty="0"/>
              <a:t>: Crime prevention; non-custodial alternatives to incarceration; justice reinvestment; restorative practices; throughcare; decarceration (especially for non-violent offenders)</a:t>
            </a:r>
          </a:p>
          <a:p>
            <a:r>
              <a:rPr lang="en-AU" sz="3600" dirty="0"/>
              <a:t>Untreated pest infestations &amp; mould in cells. </a:t>
            </a:r>
            <a:r>
              <a:rPr lang="en-AU" sz="3600" b="1" dirty="0" err="1"/>
              <a:t>Soln</a:t>
            </a:r>
            <a:r>
              <a:rPr lang="en-AU" sz="3600" b="1" dirty="0"/>
              <a:t>: Legally require immediate treatment</a:t>
            </a:r>
          </a:p>
        </p:txBody>
      </p:sp>
    </p:spTree>
    <p:extLst>
      <p:ext uri="{BB962C8B-B14F-4D97-AF65-F5344CB8AC3E}">
        <p14:creationId xmlns:p14="http://schemas.microsoft.com/office/powerpoint/2010/main" val="392239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2130</Words>
  <Application>Microsoft Office PowerPoint</Application>
  <PresentationFormat>Widescreen</PresentationFormat>
  <Paragraphs>182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Overview</vt:lpstr>
      <vt:lpstr>PART ONE: Dignity</vt:lpstr>
      <vt:lpstr>Dignity denied</vt:lpstr>
      <vt:lpstr>Definition</vt:lpstr>
      <vt:lpstr>Examples of dignity denied</vt:lpstr>
      <vt:lpstr>Examples of dignity denied (cont.)</vt:lpstr>
      <vt:lpstr>Examples of dignity denied (cont.)</vt:lpstr>
      <vt:lpstr>Examples of dignity denied (cont.)</vt:lpstr>
      <vt:lpstr>PowerPoint Presentation</vt:lpstr>
      <vt:lpstr>The choice (whether conscious or unconscious)</vt:lpstr>
      <vt:lpstr>Examples of outward resistance</vt:lpstr>
      <vt:lpstr>Examples of outward resistance (cont.)</vt:lpstr>
      <vt:lpstr>Examples of inward resistance</vt:lpstr>
      <vt:lpstr>Prisoner outward resistance case study</vt:lpstr>
      <vt:lpstr>Prisoner inward resistance case study</vt:lpstr>
      <vt:lpstr>PowerPoint Presentation</vt:lpstr>
      <vt:lpstr>Justice reinvestment</vt:lpstr>
      <vt:lpstr>Thesis title</vt:lpstr>
      <vt:lpstr>The downward spiral to prison</vt:lpstr>
      <vt:lpstr>The upward spiral to reintegration</vt:lpstr>
      <vt:lpstr>Community resistance case study</vt:lpstr>
      <vt:lpstr>Community resistance case study (cont.)</vt:lpstr>
      <vt:lpstr>Conclusion</vt:lpstr>
      <vt:lpstr>Selected references</vt:lpstr>
      <vt:lpstr>Selected references (cont.)</vt:lpstr>
      <vt:lpstr>Selected references (cont.)</vt:lpstr>
      <vt:lpstr>Image credits</vt:lpstr>
      <vt:lpstr>Image credits (cont.)</vt:lpstr>
      <vt:lpstr>References &amp; image credits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Cameron Russell</dc:creator>
  <cp:lastModifiedBy>Cameron Russell</cp:lastModifiedBy>
  <cp:revision>42</cp:revision>
  <dcterms:created xsi:type="dcterms:W3CDTF">2025-10-14T08:45:48Z</dcterms:created>
  <dcterms:modified xsi:type="dcterms:W3CDTF">2025-11-03T03:22:15Z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2737887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