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57" r:id="rId4"/>
    <p:sldId id="263" r:id="rId5"/>
    <p:sldId id="260" r:id="rId6"/>
    <p:sldId id="270" r:id="rId7"/>
    <p:sldId id="265" r:id="rId8"/>
    <p:sldId id="266" r:id="rId9"/>
    <p:sldId id="277" r:id="rId10"/>
    <p:sldId id="281" r:id="rId11"/>
    <p:sldId id="280" r:id="rId12"/>
    <p:sldId id="268" r:id="rId13"/>
    <p:sldId id="262" r:id="rId14"/>
    <p:sldId id="279" r:id="rId15"/>
    <p:sldId id="267" r:id="rId16"/>
    <p:sldId id="276" r:id="rId17"/>
    <p:sldId id="269" r:id="rId18"/>
    <p:sldId id="283" r:id="rId19"/>
    <p:sldId id="275" r:id="rId20"/>
    <p:sldId id="282" r:id="rId21"/>
    <p:sldId id="284" r:id="rId22"/>
    <p:sldId id="273" r:id="rId23"/>
    <p:sldId id="286" r:id="rId24"/>
    <p:sldId id="288" r:id="rId25"/>
    <p:sldId id="285" r:id="rId26"/>
    <p:sldId id="289" r:id="rId27"/>
    <p:sldId id="287"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11/06/2025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224857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11/06/2025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396027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11/06/2025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2335365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11/06/2025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992707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A75853-FA35-49C8-BCAE-31DD6B22F78C}" type="datetimeFigureOut">
              <a:rPr lang="en-AU" smtClean="0"/>
              <a:t>11/06/2025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996699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A75853-FA35-49C8-BCAE-31DD6B22F78C}" type="datetimeFigureOut">
              <a:rPr lang="en-AU" smtClean="0"/>
              <a:t>11/06/2025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74611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A75853-FA35-49C8-BCAE-31DD6B22F78C}" type="datetimeFigureOut">
              <a:rPr lang="en-AU" smtClean="0"/>
              <a:t>11/06/2025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20763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A75853-FA35-49C8-BCAE-31DD6B22F78C}" type="datetimeFigureOut">
              <a:rPr lang="en-AU" smtClean="0"/>
              <a:t>11/06/2025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626228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75853-FA35-49C8-BCAE-31DD6B22F78C}" type="datetimeFigureOut">
              <a:rPr lang="en-AU" smtClean="0"/>
              <a:t>11/06/2025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3863109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A75853-FA35-49C8-BCAE-31DD6B22F78C}" type="datetimeFigureOut">
              <a:rPr lang="en-AU" smtClean="0"/>
              <a:t>11/06/2025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706284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A75853-FA35-49C8-BCAE-31DD6B22F78C}" type="datetimeFigureOut">
              <a:rPr lang="en-AU" smtClean="0"/>
              <a:t>11/06/2025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91895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A75853-FA35-49C8-BCAE-31DD6B22F78C}" type="datetimeFigureOut">
              <a:rPr lang="en-AU" smtClean="0"/>
              <a:t>11/06/2025</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CB6F7-C085-4CD8-A8E5-BC0D63F9D80B}" type="slidenum">
              <a:rPr lang="en-AU" smtClean="0"/>
              <a:t>‹#›</a:t>
            </a:fld>
            <a:endParaRPr lang="en-AU"/>
          </a:p>
        </p:txBody>
      </p:sp>
    </p:spTree>
    <p:extLst>
      <p:ext uri="{BB962C8B-B14F-4D97-AF65-F5344CB8AC3E}">
        <p14:creationId xmlns:p14="http://schemas.microsoft.com/office/powerpoint/2010/main" val="2794858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afp.gov.au/what-we-do/crime-types/environmental-crime" TargetMode="External"/><Relationship Id="rId7" Type="http://schemas.openxmlformats.org/officeDocument/2006/relationships/hyperlink" Target="https://link.springer.com/article/10.1007/s10612-018-9399-6" TargetMode="External"/><Relationship Id="rId2" Type="http://schemas.openxmlformats.org/officeDocument/2006/relationships/hyperlink" Target="https://vimeo.com/348768529" TargetMode="External"/><Relationship Id="rId1" Type="http://schemas.openxmlformats.org/officeDocument/2006/relationships/slideLayout" Target="../slideLayouts/slideLayout2.xml"/><Relationship Id="rId6" Type="http://schemas.openxmlformats.org/officeDocument/2006/relationships/hyperlink" Target="https://link-springer-com.ezproxy-b.deakin.edu.au/content/pdf/10.1007/s10657-011-9267-2.pdf" TargetMode="External"/><Relationship Id="rId5" Type="http://schemas.openxmlformats.org/officeDocument/2006/relationships/hyperlink" Target="https://www.planning.nsw.gov.au/-/media/Files/DPE/Plans-and-policies/new-grafton-correctional-centre-stage-2-environmental-impact-statement-2017-06-12.pdf" TargetMode="External"/><Relationship Id="rId4" Type="http://schemas.openxmlformats.org/officeDocument/2006/relationships/hyperlink" Target="file:///C:\Users\pc1\Downloads\SilverwaterCX_REF_AppendixF.pdf"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www.europol.europa.eu/crime-areas-and-statistics/crime-areas/environmental-crime" TargetMode="External"/><Relationship Id="rId3" Type="http://schemas.openxmlformats.org/officeDocument/2006/relationships/hyperlink" Target="https://www.clarence.nsw.gov.au/files/assets/public/council/files/ipampr-202122/local-strategic-planning-statement-lsps.pdf" TargetMode="External"/><Relationship Id="rId7" Type="http://schemas.openxmlformats.org/officeDocument/2006/relationships/hyperlink" Target="https://www.eurekastreet.com.au/article/incarceration-in-a-changing-climate" TargetMode="External"/><Relationship Id="rId2" Type="http://schemas.openxmlformats.org/officeDocument/2006/relationships/hyperlink" Target="https://www.clarence.nsw.gov.au/files/assets/public/business-and-infrastructure/files/dcps/rural_dcp_26_mar_2020.pdf" TargetMode="External"/><Relationship Id="rId1" Type="http://schemas.openxmlformats.org/officeDocument/2006/relationships/slideLayout" Target="../slideLayouts/slideLayout2.xml"/><Relationship Id="rId6" Type="http://schemas.openxmlformats.org/officeDocument/2006/relationships/hyperlink" Target="https://ec.europa.eu/environment/integration/research/newsalert/pdf/is_prison_a_real_threat_for_environmental_offenders_56si10_en.pdf" TargetMode="External"/><Relationship Id="rId5" Type="http://schemas.openxmlformats.org/officeDocument/2006/relationships/hyperlink" Target="https://www.youtube.com/watch?v=wiBMiRswVzA" TargetMode="External"/><Relationship Id="rId10" Type="http://schemas.openxmlformats.org/officeDocument/2006/relationships/hyperlink" Target="file:///C:\Users\pc1\Downloads\SilverwaterCX_REF.pdf" TargetMode="External"/><Relationship Id="rId4" Type="http://schemas.openxmlformats.org/officeDocument/2006/relationships/hyperlink" Target="https://maps.clarence.nsw.gov.au/intramaps97/" TargetMode="External"/><Relationship Id="rId9" Type="http://schemas.openxmlformats.org/officeDocument/2006/relationships/hyperlink" Target="https://thewest.com.au/news/australia/hakea-prison-divided-vermin-infested-ng-ya-284053"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stfpbsprodapp01.blob.core.windows.net/amendmentfiles/0a48b92b-6c70-e811-a85c-000d3ad11bfb_17907ab3-9a32-42c3-8779-9c13cbe85369_Melton%20C136%20Explanatory%20Report%20Approval%20Gazetted.pdf" TargetMode="External"/><Relationship Id="rId3" Type="http://schemas.openxmlformats.org/officeDocument/2006/relationships/hyperlink" Target="https://link-springer-com.ezproxy-f.deakin.edu.au/content/pdf/10.1007/s10611-013-9413-6.pdf" TargetMode="External"/><Relationship Id="rId7" Type="http://schemas.openxmlformats.org/officeDocument/2006/relationships/hyperlink" Target="https://planning-schemes.app.planning.vic.gov.au/All%20schemes/amendments/C136?schemeCode=melt" TargetMode="External"/><Relationship Id="rId2" Type="http://schemas.openxmlformats.org/officeDocument/2006/relationships/hyperlink" Target="https://www.abc.net.au/news/2021-06-22/wellington-correctional-centre-evacuated-due-to-mouse-plague/100233214" TargetMode="External"/><Relationship Id="rId1" Type="http://schemas.openxmlformats.org/officeDocument/2006/relationships/slideLayout" Target="../slideLayouts/slideLayout2.xml"/><Relationship Id="rId6" Type="http://schemas.openxmlformats.org/officeDocument/2006/relationships/hyperlink" Target="https://www-tandfonline-com.ezproxy-b.deakin.edu.au/doi/pdf/10.1080/01924036.2019.1615520?needAccess=true" TargetMode="External"/><Relationship Id="rId5" Type="http://schemas.openxmlformats.org/officeDocument/2006/relationships/hyperlink" Target="https://www.theguardian.com/australia-news/2017/dec/29/prisons-at-breaking-point-but-australia-is-still-addicted-to-incarceration" TargetMode="External"/><Relationship Id="rId10" Type="http://schemas.openxmlformats.org/officeDocument/2006/relationships/hyperlink" Target="https://www.caselaw.nsw.gov.au/browse-court/54a634063004de94513d827f,54a634063004de94513d8286?type=CRIMINAL" TargetMode="External"/><Relationship Id="rId4" Type="http://schemas.openxmlformats.org/officeDocument/2006/relationships/hyperlink" Target="https://heinonline-org.ezproxy-f.deakin.edu.au/HOL/Page?handle=hein.journals/thcr19&amp;div=42&amp;&amp;collection=journals" TargetMode="External"/><Relationship Id="rId9" Type="http://schemas.openxmlformats.org/officeDocument/2006/relationships/hyperlink" Target="https://www.theguardian.com/sustainable-business/2016/mar/12/volkswagen-michael-horn-ceo-corporate-social-responsibility"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s://files.corrections.vic.gov.au/2021-06/ravenhall_plan%20cfdp%20s.pdf" TargetMode="External"/><Relationship Id="rId3" Type="http://schemas.openxmlformats.org/officeDocument/2006/relationships/hyperlink" Target="https://www.lec.nsw.gov.au/lec/about-us.html" TargetMode="External"/><Relationship Id="rId7" Type="http://schemas.openxmlformats.org/officeDocument/2006/relationships/hyperlink" Target="https://static1.squarespace.com/static/6170c344c08c146555a5bcbe/t/61958bf805c25c1e068da90f/1637190707712/DOTE_Report+_Final.pdf" TargetMode="External"/><Relationship Id="rId2" Type="http://schemas.openxmlformats.org/officeDocument/2006/relationships/hyperlink" Target="https://correctiveservices.dcj.nsw.gov.au/csnsw-home/correctional-centres/new-prisons/silverwater-correctional-complex-upgrade/silverwater-correctional-complex-upgrade---managing-contaminatio.html" TargetMode="External"/><Relationship Id="rId1" Type="http://schemas.openxmlformats.org/officeDocument/2006/relationships/slideLayout" Target="../slideLayouts/slideLayout2.xml"/><Relationship Id="rId6" Type="http://schemas.openxmlformats.org/officeDocument/2006/relationships/hyperlink" Target="https://heinonline-org.ezproxy-f.deakin.edu.au/HOL/Page?collection=journals&amp;handle=hein.journals/alterlj22&amp;id=204&amp;men_tab=srchresults" TargetMode="External"/><Relationship Id="rId5" Type="http://schemas.openxmlformats.org/officeDocument/2006/relationships/hyperlink" Target="https://www.lec.nsw.gov.au/lec/types-of-cases.html" TargetMode="External"/><Relationship Id="rId4" Type="http://schemas.openxmlformats.org/officeDocument/2006/relationships/hyperlink" Target="https://www.lec.nsw.gov.au/lec/decisions-and-heard-matters/enforcement.html#Enforcement2"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files.corrections.vic.gov.au/2021-06/biosis_%202013%20_ravenhall_reserves%20part%201%20s.pdf" TargetMode="External"/><Relationship Id="rId2" Type="http://schemas.openxmlformats.org/officeDocument/2006/relationships/hyperlink" Target="https://go-gale-com.ezproxy-b.deakin.edu.au/ps/i.do?v=2.1&amp;u=deakin&amp;it=r&amp;id=GALE%7CA617963903&amp;p=AONE&amp;sw=w" TargetMode="External"/><Relationship Id="rId1" Type="http://schemas.openxmlformats.org/officeDocument/2006/relationships/slideLayout" Target="../slideLayouts/slideLayout2.xml"/><Relationship Id="rId4" Type="http://schemas.openxmlformats.org/officeDocument/2006/relationships/hyperlink" Target="https://tasmps.greens.org.au/parliament/ashley-youth-detention-centre-futur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933F6-446C-F143-8B01-65039CD1D00D}"/>
              </a:ext>
            </a:extLst>
          </p:cNvPr>
          <p:cNvSpPr>
            <a:spLocks noGrp="1"/>
          </p:cNvSpPr>
          <p:nvPr>
            <p:ph type="ctrTitle"/>
          </p:nvPr>
        </p:nvSpPr>
        <p:spPr>
          <a:xfrm>
            <a:off x="1188720" y="996695"/>
            <a:ext cx="9172717" cy="892485"/>
          </a:xfrm>
        </p:spPr>
        <p:txBody>
          <a:bodyPr>
            <a:noAutofit/>
          </a:bodyPr>
          <a:lstStyle/>
          <a:p>
            <a:pPr algn="r"/>
            <a:r>
              <a:rPr lang="es-UY" altLang="en-US" sz="5400" b="1" dirty="0" err="1">
                <a:solidFill>
                  <a:schemeClr val="bg1"/>
                </a:solidFill>
              </a:rPr>
              <a:t>Prisons</a:t>
            </a:r>
            <a:r>
              <a:rPr lang="es-UY" altLang="en-US" sz="5400" b="1" dirty="0">
                <a:solidFill>
                  <a:schemeClr val="bg1"/>
                </a:solidFill>
              </a:rPr>
              <a:t> as </a:t>
            </a:r>
            <a:r>
              <a:rPr lang="es-UY" altLang="en-US" sz="5400" b="1" dirty="0" err="1">
                <a:solidFill>
                  <a:schemeClr val="bg1"/>
                </a:solidFill>
              </a:rPr>
              <a:t>environmental</a:t>
            </a:r>
            <a:r>
              <a:rPr lang="es-UY" altLang="en-US" sz="5400" b="1" dirty="0">
                <a:solidFill>
                  <a:schemeClr val="bg1"/>
                </a:solidFill>
              </a:rPr>
              <a:t> </a:t>
            </a:r>
            <a:r>
              <a:rPr lang="es-UY" altLang="en-US" sz="5400" b="1" dirty="0" err="1">
                <a:solidFill>
                  <a:schemeClr val="bg1"/>
                </a:solidFill>
              </a:rPr>
              <a:t>crime</a:t>
            </a:r>
            <a:endParaRPr lang="en-AU" sz="5400" dirty="0">
              <a:latin typeface="+mn-lt"/>
            </a:endParaRPr>
          </a:p>
        </p:txBody>
      </p:sp>
      <p:sp>
        <p:nvSpPr>
          <p:cNvPr id="3" name="Subtitle 2">
            <a:extLst>
              <a:ext uri="{FF2B5EF4-FFF2-40B4-BE49-F238E27FC236}">
                <a16:creationId xmlns:a16="http://schemas.microsoft.com/office/drawing/2014/main" id="{EF9B4FC6-8F42-7857-C4FC-169D3084BF34}"/>
              </a:ext>
            </a:extLst>
          </p:cNvPr>
          <p:cNvSpPr>
            <a:spLocks noGrp="1"/>
          </p:cNvSpPr>
          <p:nvPr>
            <p:ph type="subTitle" idx="1"/>
          </p:nvPr>
        </p:nvSpPr>
        <p:spPr>
          <a:xfrm>
            <a:off x="1755007" y="4593916"/>
            <a:ext cx="8633863" cy="2264084"/>
          </a:xfrm>
        </p:spPr>
        <p:txBody>
          <a:bodyPr>
            <a:normAutofit fontScale="25000" lnSpcReduction="20000"/>
          </a:bodyPr>
          <a:lstStyle/>
          <a:p>
            <a:pPr algn="r">
              <a:lnSpc>
                <a:spcPct val="120000"/>
              </a:lnSpc>
              <a:spcBef>
                <a:spcPts val="0"/>
              </a:spcBef>
            </a:pPr>
            <a:r>
              <a:rPr lang="es-UY" altLang="en-US" sz="19200" b="1" dirty="0">
                <a:solidFill>
                  <a:schemeClr val="bg1"/>
                </a:solidFill>
              </a:rPr>
              <a:t>Cameron Russell</a:t>
            </a:r>
            <a:br>
              <a:rPr lang="es-UY" altLang="en-US" sz="19200" b="1" dirty="0">
                <a:solidFill>
                  <a:schemeClr val="bg1"/>
                </a:solidFill>
              </a:rPr>
            </a:br>
            <a:r>
              <a:rPr lang="en-US" altLang="en-US" sz="16000" dirty="0">
                <a:solidFill>
                  <a:schemeClr val="bg1"/>
                </a:solidFill>
              </a:rPr>
              <a:t>Deakin University</a:t>
            </a:r>
          </a:p>
          <a:p>
            <a:pPr algn="r">
              <a:lnSpc>
                <a:spcPct val="120000"/>
              </a:lnSpc>
              <a:spcBef>
                <a:spcPts val="0"/>
              </a:spcBef>
            </a:pPr>
            <a:r>
              <a:rPr lang="en-US" altLang="en-US" sz="17600" dirty="0">
                <a:solidFill>
                  <a:schemeClr val="bg1"/>
                </a:solidFill>
              </a:rPr>
              <a:t>www.aprj.com.au</a:t>
            </a:r>
            <a:endParaRPr lang="es-ES" altLang="en-US" sz="17600" dirty="0">
              <a:solidFill>
                <a:schemeClr val="bg1"/>
              </a:solidFill>
            </a:endParaRPr>
          </a:p>
          <a:p>
            <a:pPr algn="r"/>
            <a:endParaRPr lang="en-AU" sz="4400" dirty="0"/>
          </a:p>
        </p:txBody>
      </p:sp>
    </p:spTree>
    <p:extLst>
      <p:ext uri="{BB962C8B-B14F-4D97-AF65-F5344CB8AC3E}">
        <p14:creationId xmlns:p14="http://schemas.microsoft.com/office/powerpoint/2010/main" val="3954234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Environmental injustice -  Specific example: Silverwater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253332"/>
            <a:ext cx="6744302" cy="5388101"/>
          </a:xfrm>
        </p:spPr>
        <p:txBody>
          <a:bodyPr>
            <a:noAutofit/>
          </a:bodyPr>
          <a:lstStyle/>
          <a:p>
            <a:pPr>
              <a:lnSpc>
                <a:spcPct val="107000"/>
              </a:lnSpc>
              <a:spcAft>
                <a:spcPts val="800"/>
              </a:spcAft>
            </a:pPr>
            <a:r>
              <a:rPr lang="en-AU" sz="3200" dirty="0">
                <a:latin typeface="Calibri" panose="020F0502020204030204" pitchFamily="34" charset="0"/>
                <a:ea typeface="Calibri" panose="020F0502020204030204" pitchFamily="34" charset="0"/>
                <a:cs typeface="Calibri" panose="020F0502020204030204" pitchFamily="34" charset="0"/>
              </a:rPr>
              <a:t>1163-inmate prison </a:t>
            </a:r>
            <a:r>
              <a:rPr lang="en-AU" sz="3200" dirty="0">
                <a:latin typeface="Calibri" panose="020F0502020204030204" pitchFamily="34" charset="0"/>
                <a:ea typeface="Calibri" panose="020F0502020204030204" pitchFamily="34" charset="0"/>
              </a:rPr>
              <a:t>built on landfill (Bradshaw Rubbish Tip)</a:t>
            </a:r>
          </a:p>
          <a:p>
            <a:pPr>
              <a:lnSpc>
                <a:spcPct val="107000"/>
              </a:lnSpc>
              <a:spcAft>
                <a:spcPts val="800"/>
              </a:spcAft>
            </a:pPr>
            <a:r>
              <a:rPr lang="en-AU" sz="3200" dirty="0">
                <a:latin typeface="Calibri" panose="020F0502020204030204" pitchFamily="34" charset="0"/>
                <a:ea typeface="Calibri" panose="020F0502020204030204" pitchFamily="34" charset="0"/>
              </a:rPr>
              <a:t>Soil known to contain ‘moderate to high levels of contamination’</a:t>
            </a:r>
          </a:p>
          <a:p>
            <a:pPr>
              <a:lnSpc>
                <a:spcPct val="107000"/>
              </a:lnSpc>
              <a:spcAft>
                <a:spcPts val="800"/>
              </a:spcAft>
            </a:pPr>
            <a:r>
              <a:rPr lang="en-AU" sz="3200" dirty="0">
                <a:latin typeface="Calibri" panose="020F0502020204030204" pitchFamily="34" charset="0"/>
                <a:ea typeface="Calibri" panose="020F0502020204030204" pitchFamily="34" charset="0"/>
              </a:rPr>
              <a:t>2.5m to 13m of waste fill below thin 1m clay surface layer as a cap (which is leaking gas so a health &amp; fire risk for prisoners &amp; Sydneysiders) </a:t>
            </a:r>
          </a:p>
          <a:p>
            <a:endParaRPr lang="en-AU" sz="24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4795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226153"/>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Environmental injustice -  Silverwater (cont.)</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599841"/>
            <a:ext cx="6744302" cy="4849085"/>
          </a:xfrm>
        </p:spPr>
        <p:txBody>
          <a:bodyPr>
            <a:noAutofit/>
          </a:bodyPr>
          <a:lstStyle/>
          <a:p>
            <a:pPr>
              <a:lnSpc>
                <a:spcPct val="107000"/>
              </a:lnSpc>
              <a:spcAft>
                <a:spcPts val="800"/>
              </a:spcAft>
            </a:pPr>
            <a:r>
              <a:rPr lang="en-AU" sz="3200" dirty="0">
                <a:latin typeface="Calibri" panose="020F0502020204030204" pitchFamily="34" charset="0"/>
                <a:ea typeface="Calibri" panose="020F0502020204030204" pitchFamily="34" charset="0"/>
                <a:cs typeface="Calibri" panose="020F0502020204030204" pitchFamily="34" charset="0"/>
              </a:rPr>
              <a:t>Prison extended for 440 prisoners. Environmental assessment: “Significant contamination”</a:t>
            </a:r>
          </a:p>
          <a:p>
            <a:pPr>
              <a:lnSpc>
                <a:spcPct val="107000"/>
              </a:lnSpc>
              <a:spcAft>
                <a:spcPts val="800"/>
              </a:spcAft>
            </a:pPr>
            <a:r>
              <a:rPr lang="en-AU" sz="3200" dirty="0">
                <a:latin typeface="Calibri" panose="020F0502020204030204" pitchFamily="34" charset="0"/>
                <a:ea typeface="Calibri" panose="020F0502020204030204" pitchFamily="34" charset="0"/>
                <a:cs typeface="Calibri" panose="020F0502020204030204" pitchFamily="34" charset="0"/>
              </a:rPr>
              <a:t>Toxins identified: </a:t>
            </a:r>
            <a:r>
              <a:rPr lang="en-AU" sz="3200" dirty="0">
                <a:latin typeface="Calibri" panose="020F0502020204030204" pitchFamily="34" charset="0"/>
                <a:ea typeface="Calibri" panose="020F0502020204030204" pitchFamily="34" charset="0"/>
              </a:rPr>
              <a:t>Benzene, toluene, BTEX, PAHs, OCPs, PCBs, many heavy metals, asbestos, PFAS &amp; much more</a:t>
            </a:r>
          </a:p>
          <a:p>
            <a:pPr>
              <a:lnSpc>
                <a:spcPct val="107000"/>
              </a:lnSpc>
              <a:spcAft>
                <a:spcPts val="800"/>
              </a:spcAft>
            </a:pPr>
            <a:r>
              <a:rPr lang="en-AU" sz="3200" dirty="0">
                <a:latin typeface="Calibri" panose="020F0502020204030204" pitchFamily="34" charset="0"/>
                <a:ea typeface="Calibri" panose="020F0502020204030204" pitchFamily="34" charset="0"/>
              </a:rPr>
              <a:t>Water from this toxic site also draining 700m into Parramatta River</a:t>
            </a:r>
            <a:endParaRPr lang="en-AU" sz="3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86726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2. Ecological injustice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253332"/>
            <a:ext cx="6744302" cy="5301473"/>
          </a:xfrm>
        </p:spPr>
        <p:txBody>
          <a:bodyPr>
            <a:noAutofit/>
          </a:bodyPr>
          <a:lstStyle/>
          <a:p>
            <a:r>
              <a:rPr lang="en-AU" sz="3600" dirty="0">
                <a:ea typeface="Calibri" panose="020F0502020204030204" pitchFamily="34" charset="0"/>
                <a:cs typeface="Times New Roman" panose="02020603050405020304" pitchFamily="18" charset="0"/>
              </a:rPr>
              <a:t>Prisons (and prison museums) are vast areas of concrete and bitumen with the occasional lawn, but largely devoid of creeks, lakes, trees and natural grasslands </a:t>
            </a:r>
          </a:p>
          <a:p>
            <a:r>
              <a:rPr lang="en-AU" sz="3600" dirty="0">
                <a:ea typeface="Times New Roman" panose="02020603050405020304" pitchFamily="18" charset="0"/>
                <a:cs typeface="Times New Roman" panose="02020603050405020304" pitchFamily="18" charset="0"/>
              </a:rPr>
              <a:t>In addition, tonnes of building materials and water are expended, along with energy, during the construction process</a:t>
            </a:r>
          </a:p>
        </p:txBody>
      </p:sp>
    </p:spTree>
    <p:extLst>
      <p:ext uri="{BB962C8B-B14F-4D97-AF65-F5344CB8AC3E}">
        <p14:creationId xmlns:p14="http://schemas.microsoft.com/office/powerpoint/2010/main" val="2219654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D27D7-1D32-2617-75F0-D52EEFEE2BB8}"/>
              </a:ext>
            </a:extLst>
          </p:cNvPr>
          <p:cNvSpPr>
            <a:spLocks noGrp="1"/>
          </p:cNvSpPr>
          <p:nvPr>
            <p:ph type="title"/>
          </p:nvPr>
        </p:nvSpPr>
        <p:spPr>
          <a:xfrm>
            <a:off x="1716506" y="-110734"/>
            <a:ext cx="8893741" cy="1217639"/>
          </a:xfrm>
        </p:spPr>
        <p:txBody>
          <a:bodyPr>
            <a:normAutofit fontScale="90000"/>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Ecological Injustice example: Clarence CC</a:t>
            </a:r>
            <a:endParaRPr lang="en-AU" b="1" dirty="0">
              <a:latin typeface="+mn-lt"/>
            </a:endParaRPr>
          </a:p>
        </p:txBody>
      </p:sp>
      <p:sp>
        <p:nvSpPr>
          <p:cNvPr id="3" name="Content Placeholder 2">
            <a:extLst>
              <a:ext uri="{FF2B5EF4-FFF2-40B4-BE49-F238E27FC236}">
                <a16:creationId xmlns:a16="http://schemas.microsoft.com/office/drawing/2014/main" id="{A2C62C71-CD7F-393F-C7B1-80B428311090}"/>
              </a:ext>
            </a:extLst>
          </p:cNvPr>
          <p:cNvSpPr>
            <a:spLocks noGrp="1"/>
          </p:cNvSpPr>
          <p:nvPr>
            <p:ph idx="1"/>
          </p:nvPr>
        </p:nvSpPr>
        <p:spPr>
          <a:xfrm>
            <a:off x="1764632" y="810575"/>
            <a:ext cx="8662736" cy="2406673"/>
          </a:xfrm>
        </p:spPr>
        <p:txBody>
          <a:bodyPr>
            <a:noAutofit/>
          </a:bodyPr>
          <a:lstStyle/>
          <a:p>
            <a:pPr>
              <a:lnSpc>
                <a:spcPct val="100000"/>
              </a:lnSpc>
              <a:spcBef>
                <a:spcPts val="0"/>
              </a:spcBef>
            </a:pPr>
            <a:r>
              <a:rPr lang="en-AU" sz="3600" dirty="0">
                <a:ea typeface="Times New Roman" panose="02020603050405020304" pitchFamily="18" charset="0"/>
                <a:cs typeface="Times New Roman" panose="02020603050405020304" pitchFamily="18" charset="0"/>
              </a:rPr>
              <a:t>Australia’s largest prison (197 ha, 1700 prisoners)</a:t>
            </a:r>
            <a:endParaRPr lang="en-AU" sz="3600" dirty="0">
              <a:ea typeface="Calibri" panose="020F0502020204030204" pitchFamily="34" charset="0"/>
              <a:cs typeface="Times New Roman" panose="02020603050405020304" pitchFamily="18" charset="0"/>
            </a:endParaRPr>
          </a:p>
          <a:p>
            <a:pPr>
              <a:lnSpc>
                <a:spcPct val="100000"/>
              </a:lnSpc>
              <a:spcBef>
                <a:spcPts val="0"/>
              </a:spcBef>
              <a:spcAft>
                <a:spcPts val="800"/>
              </a:spcAft>
            </a:pPr>
            <a:r>
              <a:rPr lang="en-AU" sz="3600" dirty="0">
                <a:latin typeface="Calibri" panose="020F0502020204030204" pitchFamily="34" charset="0"/>
                <a:ea typeface="Calibri" panose="020F0502020204030204" pitchFamily="34" charset="0"/>
                <a:cs typeface="Calibri" panose="020F0502020204030204" pitchFamily="34" charset="0"/>
              </a:rPr>
              <a:t>62 buildings + admin buildings + carpark for 700 + concrete and bitumen in between</a:t>
            </a:r>
            <a:endParaRPr lang="en-AU" sz="3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8F0BF2D6-6ADA-F330-6B83-3EFDC8DBF5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2009" y="3061592"/>
            <a:ext cx="8489483" cy="4239192"/>
          </a:xfrm>
          <a:prstGeom prst="rect">
            <a:avLst/>
          </a:prstGeom>
        </p:spPr>
      </p:pic>
    </p:spTree>
    <p:extLst>
      <p:ext uri="{BB962C8B-B14F-4D97-AF65-F5344CB8AC3E}">
        <p14:creationId xmlns:p14="http://schemas.microsoft.com/office/powerpoint/2010/main" val="488478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7C4520E-C814-F087-930A-23CCE5C71920}"/>
              </a:ext>
            </a:extLst>
          </p:cNvPr>
          <p:cNvSpPr>
            <a:spLocks noGrp="1"/>
          </p:cNvSpPr>
          <p:nvPr>
            <p:ph type="title"/>
          </p:nvPr>
        </p:nvSpPr>
        <p:spPr>
          <a:xfrm>
            <a:off x="3006292" y="129566"/>
            <a:ext cx="8893741" cy="1217639"/>
          </a:xfrm>
        </p:spPr>
        <p:txBody>
          <a:bodyPr>
            <a:normAutofit fontScale="90000"/>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Local Environment Plan: </a:t>
            </a:r>
            <a:br>
              <a:rPr lang="en-AU" b="1" dirty="0">
                <a:effectLst/>
                <a:latin typeface="Calibri" panose="020F0502020204030204" pitchFamily="34" charset="0"/>
                <a:ea typeface="Calibri" panose="020F0502020204030204" pitchFamily="34" charset="0"/>
                <a:cs typeface="Times New Roman" panose="02020603050405020304" pitchFamily="18" charset="0"/>
              </a:rPr>
            </a:br>
            <a:r>
              <a:rPr lang="en-AU" b="1" dirty="0">
                <a:effectLst/>
                <a:latin typeface="Calibri" panose="020F0502020204030204" pitchFamily="34" charset="0"/>
                <a:ea typeface="Calibri" panose="020F0502020204030204" pitchFamily="34" charset="0"/>
                <a:cs typeface="Times New Roman" panose="02020603050405020304" pitchFamily="18" charset="0"/>
              </a:rPr>
              <a:t>Clarence C.C. (cont.)</a:t>
            </a:r>
            <a:endParaRPr lang="en-AU" b="1" dirty="0">
              <a:latin typeface="+mn-lt"/>
            </a:endParaRPr>
          </a:p>
        </p:txBody>
      </p:sp>
      <p:sp>
        <p:nvSpPr>
          <p:cNvPr id="9" name="Content Placeholder 2">
            <a:extLst>
              <a:ext uri="{FF2B5EF4-FFF2-40B4-BE49-F238E27FC236}">
                <a16:creationId xmlns:a16="http://schemas.microsoft.com/office/drawing/2014/main" id="{2D3BC1CD-1D7A-51FD-6BB7-6DBEA233D40F}"/>
              </a:ext>
            </a:extLst>
          </p:cNvPr>
          <p:cNvSpPr>
            <a:spLocks noGrp="1"/>
          </p:cNvSpPr>
          <p:nvPr>
            <p:ph idx="1"/>
          </p:nvPr>
        </p:nvSpPr>
        <p:spPr>
          <a:xfrm>
            <a:off x="2881163" y="1463040"/>
            <a:ext cx="7969717" cy="5118588"/>
          </a:xfrm>
        </p:spPr>
        <p:txBody>
          <a:bodyPr>
            <a:noAutofit/>
          </a:bodyPr>
          <a:lstStyle/>
          <a:p>
            <a:pPr>
              <a:lnSpc>
                <a:spcPct val="100000"/>
              </a:lnSpc>
              <a:spcBef>
                <a:spcPts val="0"/>
              </a:spcBef>
            </a:pPr>
            <a:r>
              <a:rPr lang="en-AU" sz="3600" dirty="0">
                <a:ea typeface="Times New Roman" panose="02020603050405020304" pitchFamily="18" charset="0"/>
                <a:cs typeface="Times New Roman" panose="02020603050405020304" pitchFamily="18" charset="0"/>
              </a:rPr>
              <a:t>Fails to meet multiple requirements of </a:t>
            </a:r>
            <a:br>
              <a:rPr lang="en-AU" sz="3600" dirty="0">
                <a:ea typeface="Times New Roman" panose="02020603050405020304" pitchFamily="18" charset="0"/>
                <a:cs typeface="Times New Roman" panose="02020603050405020304" pitchFamily="18" charset="0"/>
              </a:rPr>
            </a:br>
            <a:r>
              <a:rPr lang="en-AU" sz="3600" dirty="0">
                <a:ea typeface="Times New Roman" panose="02020603050405020304" pitchFamily="18" charset="0"/>
                <a:cs typeface="Times New Roman" panose="02020603050405020304" pitchFamily="18" charset="0"/>
              </a:rPr>
              <a:t>the Development Control Plan, e.g.:</a:t>
            </a:r>
          </a:p>
          <a:p>
            <a:pPr lvl="1">
              <a:lnSpc>
                <a:spcPct val="100000"/>
              </a:lnSpc>
              <a:spcBef>
                <a:spcPts val="0"/>
              </a:spcBef>
            </a:pPr>
            <a:r>
              <a:rPr lang="en-AU" sz="3200" dirty="0">
                <a:latin typeface="Calibri" panose="020F0502020204030204" pitchFamily="34" charset="0"/>
                <a:ea typeface="Calibri" panose="020F0502020204030204" pitchFamily="34" charset="0"/>
              </a:rPr>
              <a:t>‘Development which is responsive to site constraints and the surrounding </a:t>
            </a:r>
            <a:br>
              <a:rPr lang="en-AU" sz="3200" dirty="0">
                <a:latin typeface="Calibri" panose="020F0502020204030204" pitchFamily="34" charset="0"/>
                <a:ea typeface="Calibri" panose="020F0502020204030204" pitchFamily="34" charset="0"/>
              </a:rPr>
            </a:br>
            <a:r>
              <a:rPr lang="en-AU" sz="3200" dirty="0">
                <a:latin typeface="Calibri" panose="020F0502020204030204" pitchFamily="34" charset="0"/>
                <a:ea typeface="Calibri" panose="020F0502020204030204" pitchFamily="34" charset="0"/>
              </a:rPr>
              <a:t>environment’ </a:t>
            </a:r>
            <a:endParaRPr lang="en-AU" sz="3200" dirty="0">
              <a:latin typeface="Calibri" panose="020F0502020204030204" pitchFamily="34" charset="0"/>
              <a:ea typeface="Calibri" panose="020F0502020204030204" pitchFamily="34" charset="0"/>
              <a:cs typeface="Times New Roman" panose="02020603050405020304" pitchFamily="18" charset="0"/>
            </a:endParaRPr>
          </a:p>
          <a:p>
            <a:pPr lvl="1">
              <a:lnSpc>
                <a:spcPct val="100000"/>
              </a:lnSpc>
              <a:spcBef>
                <a:spcPts val="0"/>
              </a:spcBef>
            </a:pPr>
            <a:r>
              <a:rPr lang="en-AU" sz="3200" dirty="0">
                <a:latin typeface="Calibri" panose="020F0502020204030204" pitchFamily="34" charset="0"/>
                <a:ea typeface="Calibri" panose="020F0502020204030204" pitchFamily="34" charset="0"/>
              </a:rPr>
              <a:t>‘Development which is of high quality </a:t>
            </a:r>
            <a:br>
              <a:rPr lang="en-AU" sz="3200" dirty="0">
                <a:latin typeface="Calibri" panose="020F0502020204030204" pitchFamily="34" charset="0"/>
                <a:ea typeface="Calibri" panose="020F0502020204030204" pitchFamily="34" charset="0"/>
              </a:rPr>
            </a:br>
            <a:r>
              <a:rPr lang="en-AU" sz="3200" dirty="0">
                <a:latin typeface="Calibri" panose="020F0502020204030204" pitchFamily="34" charset="0"/>
                <a:ea typeface="Calibri" panose="020F0502020204030204" pitchFamily="34" charset="0"/>
              </a:rPr>
              <a:t>and is sensitive to the rural character of </a:t>
            </a:r>
            <a:br>
              <a:rPr lang="en-AU" sz="3200" dirty="0">
                <a:latin typeface="Calibri" panose="020F0502020204030204" pitchFamily="34" charset="0"/>
                <a:ea typeface="Calibri" panose="020F0502020204030204" pitchFamily="34" charset="0"/>
              </a:rPr>
            </a:br>
            <a:r>
              <a:rPr lang="en-AU" sz="3200" dirty="0">
                <a:latin typeface="Calibri" panose="020F0502020204030204" pitchFamily="34" charset="0"/>
                <a:ea typeface="Calibri" panose="020F0502020204030204" pitchFamily="34" charset="0"/>
              </a:rPr>
              <a:t>the locality in which it is being developed’ </a:t>
            </a:r>
            <a:endParaRPr lang="en-AU" sz="3200" dirty="0">
              <a:ea typeface="Times New Roman" panose="02020603050405020304" pitchFamily="18" charset="0"/>
              <a:cs typeface="Times New Roman" panose="02020603050405020304" pitchFamily="18" charset="0"/>
            </a:endParaRPr>
          </a:p>
          <a:p>
            <a:pPr>
              <a:lnSpc>
                <a:spcPct val="100000"/>
              </a:lnSpc>
              <a:spcBef>
                <a:spcPts val="0"/>
              </a:spcBef>
            </a:pPr>
            <a:r>
              <a:rPr lang="en-AU" sz="3600" dirty="0">
                <a:ea typeface="Times New Roman" panose="02020603050405020304" pitchFamily="18" charset="0"/>
                <a:cs typeface="Times New Roman" panose="02020603050405020304" pitchFamily="18" charset="0"/>
              </a:rPr>
              <a:t>Built on Rural Landscape (RU2) land</a:t>
            </a:r>
            <a:endParaRPr lang="en-AU" sz="3600" dirty="0">
              <a:ea typeface="Calibri" panose="020F0502020204030204" pitchFamily="34" charset="0"/>
              <a:cs typeface="Times New Roman" panose="02020603050405020304" pitchFamily="18" charset="0"/>
            </a:endParaRPr>
          </a:p>
          <a:p>
            <a:pPr>
              <a:lnSpc>
                <a:spcPct val="100000"/>
              </a:lnSpc>
              <a:spcBef>
                <a:spcPts val="0"/>
              </a:spcBef>
              <a:spcAft>
                <a:spcPts val="800"/>
              </a:spcAft>
            </a:pPr>
            <a:r>
              <a:rPr lang="en-AU" sz="3600" dirty="0">
                <a:latin typeface="Calibri" panose="020F0502020204030204" pitchFamily="34" charset="0"/>
                <a:ea typeface="Calibri" panose="020F0502020204030204" pitchFamily="34" charset="0"/>
                <a:cs typeface="Calibri" panose="020F0502020204030204" pitchFamily="34" charset="0"/>
              </a:rPr>
              <a:t>Not 1 of the 8 RU2 objectives fulfilled </a:t>
            </a:r>
            <a:endParaRPr lang="en-AU" sz="3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2906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158857"/>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3. Species injustice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031953"/>
            <a:ext cx="6744302" cy="5604669"/>
          </a:xfrm>
        </p:spPr>
        <p:txBody>
          <a:bodyPr>
            <a:noAutofit/>
          </a:bodyPr>
          <a:lstStyle/>
          <a:p>
            <a:r>
              <a:rPr lang="en-AU" sz="3600" dirty="0">
                <a:ea typeface="Times New Roman" panose="02020603050405020304" pitchFamily="18" charset="0"/>
                <a:cs typeface="Times New Roman" panose="02020603050405020304" pitchFamily="18" charset="0"/>
              </a:rPr>
              <a:t>In constructing prisons, State and Territory governments have demonstrably failed to </a:t>
            </a:r>
            <a:r>
              <a:rPr lang="en-AU" sz="3600" dirty="0">
                <a:ea typeface="Calibri" panose="020F0502020204030204" pitchFamily="34" charset="0"/>
                <a:cs typeface="Times New Roman" panose="02020603050405020304" pitchFamily="18" charset="0"/>
              </a:rPr>
              <a:t>protect and improve native biodiversity and habitats of significant species as required by planning, development &amp; environmental requirements</a:t>
            </a:r>
          </a:p>
          <a:p>
            <a:r>
              <a:rPr lang="en-AU" sz="3600" dirty="0">
                <a:ea typeface="Calibri" panose="020F0502020204030204" pitchFamily="34" charset="0"/>
                <a:cs typeface="Times New Roman" panose="02020603050405020304" pitchFamily="18" charset="0"/>
              </a:rPr>
              <a:t>Governments do this by introducing enabling legislation, paying offsets, etc</a:t>
            </a:r>
            <a:endParaRPr lang="en-AU" sz="36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1699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D27D7-1D32-2617-75F0-D52EEFEE2BB8}"/>
              </a:ext>
            </a:extLst>
          </p:cNvPr>
          <p:cNvSpPr>
            <a:spLocks noGrp="1"/>
          </p:cNvSpPr>
          <p:nvPr>
            <p:ph type="title"/>
          </p:nvPr>
        </p:nvSpPr>
        <p:spPr>
          <a:xfrm>
            <a:off x="1601002" y="-110734"/>
            <a:ext cx="8932244" cy="1217639"/>
          </a:xfrm>
        </p:spPr>
        <p:txBody>
          <a:bodyPr>
            <a:normAutofit fontScale="90000"/>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Species injustice example: Ravenhall C.C.</a:t>
            </a:r>
            <a:endParaRPr lang="en-AU" b="1" dirty="0">
              <a:latin typeface="+mn-lt"/>
            </a:endParaRPr>
          </a:p>
        </p:txBody>
      </p:sp>
      <p:sp>
        <p:nvSpPr>
          <p:cNvPr id="3" name="Content Placeholder 2">
            <a:extLst>
              <a:ext uri="{FF2B5EF4-FFF2-40B4-BE49-F238E27FC236}">
                <a16:creationId xmlns:a16="http://schemas.microsoft.com/office/drawing/2014/main" id="{A2C62C71-CD7F-393F-C7B1-80B428311090}"/>
              </a:ext>
            </a:extLst>
          </p:cNvPr>
          <p:cNvSpPr>
            <a:spLocks noGrp="1"/>
          </p:cNvSpPr>
          <p:nvPr>
            <p:ph idx="1"/>
          </p:nvPr>
        </p:nvSpPr>
        <p:spPr>
          <a:xfrm>
            <a:off x="7443538" y="831878"/>
            <a:ext cx="3584126" cy="6026123"/>
          </a:xfrm>
        </p:spPr>
        <p:txBody>
          <a:bodyPr>
            <a:noAutofit/>
          </a:bodyPr>
          <a:lstStyle/>
          <a:p>
            <a:pPr>
              <a:lnSpc>
                <a:spcPct val="100000"/>
              </a:lnSpc>
              <a:spcBef>
                <a:spcPts val="0"/>
              </a:spcBef>
            </a:pPr>
            <a:r>
              <a:rPr lang="en-AU" sz="3600" dirty="0">
                <a:ea typeface="Times New Roman" panose="02020603050405020304" pitchFamily="18" charset="0"/>
                <a:cs typeface="Times New Roman" panose="02020603050405020304" pitchFamily="18" charset="0"/>
              </a:rPr>
              <a:t>40.5 ha site    </a:t>
            </a:r>
          </a:p>
          <a:p>
            <a:pPr marL="0" indent="0">
              <a:lnSpc>
                <a:spcPct val="100000"/>
              </a:lnSpc>
              <a:spcBef>
                <a:spcPts val="0"/>
              </a:spcBef>
              <a:buNone/>
            </a:pPr>
            <a:r>
              <a:rPr lang="en-AU" sz="3600" dirty="0">
                <a:ea typeface="Times New Roman" panose="02020603050405020304" pitchFamily="18" charset="0"/>
                <a:cs typeface="Times New Roman" panose="02020603050405020304" pitchFamily="18" charset="0"/>
              </a:rPr>
              <a:t>  (+ 6.6 ha    </a:t>
            </a:r>
          </a:p>
          <a:p>
            <a:pPr marL="0" indent="0">
              <a:lnSpc>
                <a:spcPct val="100000"/>
              </a:lnSpc>
              <a:spcBef>
                <a:spcPts val="0"/>
              </a:spcBef>
              <a:buNone/>
            </a:pPr>
            <a:r>
              <a:rPr lang="en-AU" sz="3600" dirty="0">
                <a:ea typeface="Times New Roman" panose="02020603050405020304" pitchFamily="18" charset="0"/>
                <a:cs typeface="Times New Roman" panose="02020603050405020304" pitchFamily="18" charset="0"/>
              </a:rPr>
              <a:t>  surrounds)</a:t>
            </a:r>
            <a:endParaRPr lang="en-AU" sz="3600" dirty="0">
              <a:ea typeface="Calibri" panose="020F0502020204030204" pitchFamily="34" charset="0"/>
              <a:cs typeface="Times New Roman" panose="02020603050405020304" pitchFamily="18" charset="0"/>
            </a:endParaRPr>
          </a:p>
          <a:p>
            <a:pPr>
              <a:lnSpc>
                <a:spcPct val="100000"/>
              </a:lnSpc>
              <a:spcBef>
                <a:spcPts val="0"/>
              </a:spcBef>
              <a:spcAft>
                <a:spcPts val="800"/>
              </a:spcAft>
            </a:pPr>
            <a:r>
              <a:rPr lang="en-AU" sz="3600" dirty="0">
                <a:latin typeface="Calibri" panose="020F0502020204030204" pitchFamily="34" charset="0"/>
                <a:ea typeface="Calibri" panose="020F0502020204030204" pitchFamily="34" charset="0"/>
                <a:cs typeface="Calibri" panose="020F0502020204030204" pitchFamily="34" charset="0"/>
              </a:rPr>
              <a:t>‘High value’ grasslands destroyed</a:t>
            </a:r>
          </a:p>
          <a:p>
            <a:pPr>
              <a:lnSpc>
                <a:spcPct val="100000"/>
              </a:lnSpc>
              <a:spcBef>
                <a:spcPts val="0"/>
              </a:spcBef>
              <a:spcAft>
                <a:spcPts val="800"/>
              </a:spcAft>
            </a:pPr>
            <a:r>
              <a:rPr lang="en-AU" sz="3600" dirty="0">
                <a:latin typeface="Calibri" panose="020F0502020204030204" pitchFamily="34" charset="0"/>
                <a:ea typeface="Calibri" panose="020F0502020204030204" pitchFamily="34" charset="0"/>
                <a:cs typeface="Calibri" panose="020F0502020204030204" pitchFamily="34" charset="0"/>
              </a:rPr>
              <a:t>Significant flora and fauna species on the site - destroyed</a:t>
            </a:r>
          </a:p>
          <a:p>
            <a:pPr>
              <a:lnSpc>
                <a:spcPct val="100000"/>
              </a:lnSpc>
              <a:spcBef>
                <a:spcPts val="0"/>
              </a:spcBef>
              <a:spcAft>
                <a:spcPts val="800"/>
              </a:spcAft>
            </a:pPr>
            <a:endParaRPr lang="en-AU" sz="3600" dirty="0">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F58B4613-BE52-6E8D-BC8A-787B3D2682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829826"/>
            <a:ext cx="5759306" cy="6028175"/>
          </a:xfrm>
          <a:prstGeom prst="rect">
            <a:avLst/>
          </a:prstGeom>
        </p:spPr>
      </p:pic>
    </p:spTree>
    <p:extLst>
      <p:ext uri="{BB962C8B-B14F-4D97-AF65-F5344CB8AC3E}">
        <p14:creationId xmlns:p14="http://schemas.microsoft.com/office/powerpoint/2010/main" val="2012460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0EA45-412F-3BE3-E7FD-75F33C0B5480}"/>
              </a:ext>
            </a:extLst>
          </p:cNvPr>
          <p:cNvSpPr>
            <a:spLocks noGrp="1"/>
          </p:cNvSpPr>
          <p:nvPr>
            <p:ph type="title"/>
          </p:nvPr>
        </p:nvSpPr>
        <p:spPr>
          <a:xfrm>
            <a:off x="3198796" y="-22058"/>
            <a:ext cx="6179419" cy="1217639"/>
          </a:xfrm>
        </p:spPr>
        <p:txBody>
          <a:bodyPr>
            <a:normAutofit fontScale="90000"/>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Species injustice example: </a:t>
            </a:r>
            <a:br>
              <a:rPr lang="en-AU" b="1" dirty="0">
                <a:effectLst/>
                <a:latin typeface="Calibri" panose="020F0502020204030204" pitchFamily="34" charset="0"/>
                <a:ea typeface="Calibri" panose="020F0502020204030204" pitchFamily="34" charset="0"/>
                <a:cs typeface="Times New Roman" panose="02020603050405020304" pitchFamily="18" charset="0"/>
              </a:rPr>
            </a:br>
            <a:r>
              <a:rPr lang="en-AU" b="1" dirty="0">
                <a:effectLst/>
                <a:latin typeface="Calibri" panose="020F0502020204030204" pitchFamily="34" charset="0"/>
                <a:ea typeface="Calibri" panose="020F0502020204030204" pitchFamily="34" charset="0"/>
                <a:cs typeface="Times New Roman" panose="02020603050405020304" pitchFamily="18" charset="0"/>
              </a:rPr>
              <a:t>Ravenhall C.C. (cont</a:t>
            </a:r>
            <a:r>
              <a:rPr lang="en-AU" b="1" dirty="0">
                <a:latin typeface="Calibri" panose="020F0502020204030204" pitchFamily="34" charset="0"/>
                <a:ea typeface="Calibri" panose="020F0502020204030204" pitchFamily="34" charset="0"/>
                <a:cs typeface="Times New Roman" panose="02020603050405020304" pitchFamily="18" charset="0"/>
              </a:rPr>
              <a:t>.)</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320708"/>
            <a:ext cx="7478829" cy="4945339"/>
          </a:xfrm>
        </p:spPr>
        <p:txBody>
          <a:bodyPr>
            <a:noAutofit/>
          </a:bodyPr>
          <a:lstStyle/>
          <a:p>
            <a:r>
              <a:rPr lang="en-AU" sz="3600" dirty="0" err="1">
                <a:latin typeface="Calibri" panose="020F0502020204030204" pitchFamily="34" charset="0"/>
                <a:ea typeface="Calibri" panose="020F0502020204030204" pitchFamily="34" charset="0"/>
              </a:rPr>
              <a:t>Biosite</a:t>
            </a:r>
            <a:r>
              <a:rPr lang="en-AU" sz="3600" dirty="0">
                <a:latin typeface="Calibri" panose="020F0502020204030204" pitchFamily="34" charset="0"/>
                <a:ea typeface="Calibri" panose="020F0502020204030204" pitchFamily="34" charset="0"/>
              </a:rPr>
              <a:t> of State significance included 16.35 ha of native vegetation, 0.02 ha of ‘high conservation’ significance and 7.26 ha of ‘very high conservation significance’</a:t>
            </a:r>
          </a:p>
          <a:p>
            <a:r>
              <a:rPr lang="en-AU" sz="3600" dirty="0">
                <a:latin typeface="Calibri" panose="020F0502020204030204" pitchFamily="34" charset="0"/>
                <a:ea typeface="Calibri" panose="020F0502020204030204" pitchFamily="34" charset="0"/>
              </a:rPr>
              <a:t>Minister for Planning determined an Environmental Effects Statement (EES) not required</a:t>
            </a:r>
          </a:p>
          <a:p>
            <a:r>
              <a:rPr lang="en-AU" sz="3600" dirty="0">
                <a:latin typeface="Calibri" panose="020F0502020204030204" pitchFamily="34" charset="0"/>
                <a:ea typeface="Calibri" panose="020F0502020204030204" pitchFamily="34" charset="0"/>
                <a:cs typeface="Times New Roman" panose="02020603050405020304" pitchFamily="18" charset="0"/>
              </a:rPr>
              <a:t>DOJ paid offsets for the destruction</a:t>
            </a:r>
            <a:endParaRPr lang="en-AU" sz="36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0028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0EA45-412F-3BE3-E7FD-75F33C0B5480}"/>
              </a:ext>
            </a:extLst>
          </p:cNvPr>
          <p:cNvSpPr>
            <a:spLocks noGrp="1"/>
          </p:cNvSpPr>
          <p:nvPr>
            <p:ph type="title"/>
          </p:nvPr>
        </p:nvSpPr>
        <p:spPr>
          <a:xfrm>
            <a:off x="3198796" y="-22058"/>
            <a:ext cx="6179419" cy="1217639"/>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Offsets</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112169" y="1195581"/>
            <a:ext cx="7199697" cy="5436228"/>
          </a:xfrm>
        </p:spPr>
        <p:txBody>
          <a:bodyPr>
            <a:noAutofit/>
          </a:bodyPr>
          <a:lstStyle/>
          <a:p>
            <a:r>
              <a:rPr lang="en-AU" sz="3200" dirty="0">
                <a:latin typeface="Calibri" panose="020F0502020204030204" pitchFamily="34" charset="0"/>
                <a:ea typeface="Calibri" panose="020F0502020204030204" pitchFamily="34" charset="0"/>
              </a:rPr>
              <a:t>Governments routinely pay offsets when constructing prisons. However, under State, Territory and Federal legislation, offsets are generally an exceptional option only after attempting to avoid or mitigate any impacts. Even then, offsets are not to make an unacceptable impact acceptable.</a:t>
            </a:r>
          </a:p>
          <a:p>
            <a:r>
              <a:rPr lang="en-AU" sz="3200" dirty="0">
                <a:latin typeface="Calibri" panose="020F0502020204030204" pitchFamily="34" charset="0"/>
                <a:ea typeface="Calibri" panose="020F0502020204030204" pitchFamily="34" charset="0"/>
                <a:cs typeface="Calibri" panose="020F0502020204030204" pitchFamily="34" charset="0"/>
              </a:rPr>
              <a:t>‘</a:t>
            </a:r>
            <a:r>
              <a:rPr lang="en-AU" sz="3200" dirty="0">
                <a:solidFill>
                  <a:srgbClr val="000000"/>
                </a:solidFill>
                <a:latin typeface="Calibri" panose="020F0502020204030204" pitchFamily="34" charset="0"/>
                <a:ea typeface="Calibri" panose="020F0502020204030204" pitchFamily="34" charset="0"/>
                <a:cs typeface="Calibri" panose="020F0502020204030204" pitchFamily="34" charset="0"/>
              </a:rPr>
              <a:t>You just can’t ‘offset’ critical habitat of this nature’ (</a:t>
            </a:r>
            <a:r>
              <a:rPr lang="en-AU" sz="3200" dirty="0">
                <a:latin typeface="Calibri" panose="020F0502020204030204" pitchFamily="34" charset="0"/>
                <a:ea typeface="Calibri" panose="020F0502020204030204" pitchFamily="34" charset="0"/>
                <a:cs typeface="Calibri" panose="020F0502020204030204" pitchFamily="34" charset="0"/>
              </a:rPr>
              <a:t>Greens Environment spokesperson, Rosalie Woodruff 2021)</a:t>
            </a:r>
            <a:endParaRPr lang="en-AU" sz="32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7805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948131"/>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Conclusion</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906823"/>
            <a:ext cx="7533372" cy="5773110"/>
          </a:xfrm>
        </p:spPr>
        <p:txBody>
          <a:bodyPr>
            <a:noAutofit/>
          </a:bodyPr>
          <a:lstStyle/>
          <a:p>
            <a:pPr>
              <a:lnSpc>
                <a:spcPct val="107000"/>
              </a:lnSpc>
              <a:spcAft>
                <a:spcPts val="800"/>
              </a:spcAft>
            </a:pPr>
            <a:r>
              <a:rPr lang="en-AU" sz="3200" dirty="0">
                <a:latin typeface="Calibri" panose="020F0502020204030204" pitchFamily="34" charset="0"/>
                <a:ea typeface="Calibri" panose="020F0502020204030204" pitchFamily="34" charset="0"/>
                <a:cs typeface="Times New Roman" panose="02020603050405020304" pitchFamily="18" charset="0"/>
              </a:rPr>
              <a:t>Prisons </a:t>
            </a:r>
            <a:r>
              <a:rPr lang="en-AU" sz="3200" dirty="0">
                <a:latin typeface="Calibri" panose="020F0502020204030204" pitchFamily="34" charset="0"/>
                <a:ea typeface="Calibri" panose="020F0502020204030204" pitchFamily="34" charset="0"/>
              </a:rPr>
              <a:t>(including the oxymoron ‘green prisons’) </a:t>
            </a:r>
            <a:r>
              <a:rPr lang="en-AU" sz="3200" dirty="0">
                <a:latin typeface="Calibri" panose="020F0502020204030204" pitchFamily="34" charset="0"/>
                <a:ea typeface="Calibri" panose="020F0502020204030204" pitchFamily="34" charset="0"/>
                <a:cs typeface="Times New Roman" panose="02020603050405020304" pitchFamily="18" charset="0"/>
              </a:rPr>
              <a:t>perpetuate ineffective retributive justice and green injustices; are a huge burden on the tax system; and are green crimes in the sense of causing grievous harm to the environment</a:t>
            </a:r>
          </a:p>
          <a:p>
            <a:pPr>
              <a:lnSpc>
                <a:spcPct val="107000"/>
              </a:lnSpc>
              <a:spcAft>
                <a:spcPts val="800"/>
              </a:spcAft>
            </a:pPr>
            <a:r>
              <a:rPr lang="en-AU" sz="3200" dirty="0">
                <a:latin typeface="Calibri" panose="020F0502020204030204" pitchFamily="34" charset="0"/>
                <a:ea typeface="Calibri" panose="020F0502020204030204" pitchFamily="34" charset="0"/>
                <a:cs typeface="Times New Roman" panose="02020603050405020304" pitchFamily="18" charset="0"/>
              </a:rPr>
              <a:t>John Braithwaite: Restorative justice techniques first, offering carrots but reserving the stick of imprisonment as a last resort (Braithwaite 2019).</a:t>
            </a:r>
          </a:p>
        </p:txBody>
      </p:sp>
    </p:spTree>
    <p:extLst>
      <p:ext uri="{BB962C8B-B14F-4D97-AF65-F5344CB8AC3E}">
        <p14:creationId xmlns:p14="http://schemas.microsoft.com/office/powerpoint/2010/main" val="1301220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CEEF91B2-2424-33F0-8A6D-96D3B087AA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839" y="163631"/>
            <a:ext cx="2193925" cy="13176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04AC6898-DD39-63C8-5E51-7C8765578330}"/>
              </a:ext>
            </a:extLst>
          </p:cNvPr>
          <p:cNvSpPr>
            <a:spLocks noChangeArrowheads="1"/>
          </p:cNvSpPr>
          <p:nvPr/>
        </p:nvSpPr>
        <p:spPr bwMode="auto">
          <a:xfrm>
            <a:off x="4034253" y="2576760"/>
            <a:ext cx="6700803" cy="4001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AU" altLang="en-US" sz="3800" b="1" dirty="0">
                <a:ea typeface="Calibri" panose="020F0502020204030204" pitchFamily="34" charset="0"/>
                <a:cs typeface="Times New Roman" panose="02020603050405020304" pitchFamily="18" charset="0"/>
              </a:rPr>
              <a:t>A</a:t>
            </a:r>
            <a:r>
              <a:rPr lang="en-AU" altLang="en-US" sz="3800" b="1" dirty="0" bmk="">
                <a:ea typeface="Calibri" panose="020F0502020204030204" pitchFamily="34" charset="0"/>
                <a:cs typeface="Times New Roman" panose="02020603050405020304" pitchFamily="18" charset="0"/>
              </a:rPr>
              <a:t>cknowledgement of Country</a:t>
            </a:r>
            <a:endParaRPr lang="en-AU" altLang="en-US" sz="3800" dirty="0"/>
          </a:p>
          <a:p>
            <a:pPr defTabSz="914400" eaLnBrk="0" fontAlgn="base" hangingPunct="0">
              <a:spcBef>
                <a:spcPct val="0"/>
              </a:spcBef>
              <a:spcAft>
                <a:spcPct val="0"/>
              </a:spcAft>
            </a:pPr>
            <a:r>
              <a:rPr lang="en-AU" altLang="en-US" sz="3600" dirty="0">
                <a:latin typeface="Calibri" panose="020F0502020204030204" pitchFamily="34" charset="0"/>
                <a:ea typeface="Calibri" panose="020F0502020204030204" pitchFamily="34" charset="0"/>
                <a:cs typeface="Calibri" panose="020F0502020204030204" pitchFamily="34" charset="0"/>
              </a:rPr>
              <a:t>I acknowledge and pay my respects to past, present and emerging Elders and Custodians of the land on which we meet, the </a:t>
            </a:r>
            <a:r>
              <a:rPr lang="en-US" sz="3600" dirty="0">
                <a:latin typeface="Calibri" panose="020F0502020204030204" pitchFamily="34" charset="0"/>
                <a:cs typeface="Calibri" panose="020F0502020204030204" pitchFamily="34" charset="0"/>
              </a:rPr>
              <a:t>Wadawurrung people.</a:t>
            </a:r>
            <a:r>
              <a:rPr lang="en-AU" sz="3600" dirty="0">
                <a:latin typeface="Calibri" panose="020F0502020204030204" pitchFamily="34" charset="0"/>
                <a:cs typeface="Calibri" panose="020F0502020204030204" pitchFamily="34" charset="0"/>
              </a:rPr>
              <a:t> </a:t>
            </a:r>
            <a:r>
              <a:rPr lang="en-AU" altLang="en-US" sz="3600" dirty="0">
                <a:latin typeface="Calibri" panose="020F0502020204030204" pitchFamily="34" charset="0"/>
                <a:ea typeface="Calibri" panose="020F0502020204030204" pitchFamily="34" charset="0"/>
                <a:cs typeface="Calibri" panose="020F0502020204030204" pitchFamily="34" charset="0"/>
              </a:rPr>
              <a:t>Their stolen lands have never been ceded.</a:t>
            </a:r>
          </a:p>
        </p:txBody>
      </p:sp>
    </p:spTree>
    <p:extLst>
      <p:ext uri="{BB962C8B-B14F-4D97-AF65-F5344CB8AC3E}">
        <p14:creationId xmlns:p14="http://schemas.microsoft.com/office/powerpoint/2010/main" val="2598300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948131"/>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Conclusion (cont.)</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2342148" y="875899"/>
            <a:ext cx="9131166" cy="6153309"/>
          </a:xfrm>
        </p:spPr>
        <p:txBody>
          <a:bodyPr>
            <a:noAutofit/>
          </a:bodyPr>
          <a:lstStyle/>
          <a:p>
            <a:pPr>
              <a:lnSpc>
                <a:spcPct val="107000"/>
              </a:lnSpc>
              <a:spcAft>
                <a:spcPts val="800"/>
              </a:spcAft>
            </a:pPr>
            <a:r>
              <a:rPr lang="en-AU" sz="3000" dirty="0">
                <a:effectLst/>
                <a:latin typeface="Calibri" panose="020F0502020204030204" pitchFamily="34" charset="0"/>
                <a:ea typeface="Calibri" panose="020F0502020204030204" pitchFamily="34" charset="0"/>
                <a:cs typeface="Calibri" panose="020F0502020204030204" pitchFamily="34" charset="0"/>
              </a:rPr>
              <a:t>Scott sees no need for a new Northern Prison in Tasmania if the Government invests the same amount in crime causes, rehabilitation, prison-based reintegration, and community services for employment, housing, education, training and other support </a:t>
            </a:r>
          </a:p>
          <a:p>
            <a:pPr>
              <a:lnSpc>
                <a:spcPct val="107000"/>
              </a:lnSpc>
              <a:spcAft>
                <a:spcPts val="800"/>
              </a:spcAft>
            </a:pPr>
            <a:r>
              <a:rPr lang="en-AU" sz="3000"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Cunneen et al. advocate early release; abolition of short sentences; justice reinvestment; therapeutic jurisprudence such as the use of drug courts; specialist courts for mentally ill, homeless or Aboriginal </a:t>
            </a:r>
            <a:r>
              <a:rPr lang="en-AU" sz="3000" dirty="0">
                <a:effectLst/>
                <a:latin typeface="Calibri" panose="020F0502020204030204" pitchFamily="34" charset="0"/>
                <a:ea typeface="Calibri" panose="020F0502020204030204" pitchFamily="34" charset="0"/>
                <a:cs typeface="Calibri" panose="020F0502020204030204" pitchFamily="34" charset="0"/>
              </a:rPr>
              <a:t>people; &amp; attention to colonialism, post colonialism &amp; race as drivers of incarceration</a:t>
            </a:r>
            <a:endParaRPr lang="en-AU"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4019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7E966E3-C943-E899-0376-96278D66481F}"/>
              </a:ext>
            </a:extLst>
          </p:cNvPr>
          <p:cNvSpPr>
            <a:spLocks noGrp="1"/>
          </p:cNvSpPr>
          <p:nvPr>
            <p:ph type="title"/>
          </p:nvPr>
        </p:nvSpPr>
        <p:spPr>
          <a:xfrm>
            <a:off x="3182553" y="365128"/>
            <a:ext cx="7886700" cy="674402"/>
          </a:xfrm>
        </p:spPr>
        <p:txBody>
          <a:bodyPr>
            <a:noAutofit/>
          </a:bodyPr>
          <a:lstStyle/>
          <a:p>
            <a:r>
              <a:rPr lang="en-AU" b="1" dirty="0">
                <a:latin typeface="+mn-lt"/>
              </a:rPr>
              <a:t>Selected references</a:t>
            </a:r>
          </a:p>
        </p:txBody>
      </p:sp>
      <p:sp>
        <p:nvSpPr>
          <p:cNvPr id="9" name="Content Placeholder 2">
            <a:extLst>
              <a:ext uri="{FF2B5EF4-FFF2-40B4-BE49-F238E27FC236}">
                <a16:creationId xmlns:a16="http://schemas.microsoft.com/office/drawing/2014/main" id="{F35ADA0B-3DA3-15AF-138C-23478FA737B3}"/>
              </a:ext>
            </a:extLst>
          </p:cNvPr>
          <p:cNvSpPr>
            <a:spLocks noGrp="1"/>
          </p:cNvSpPr>
          <p:nvPr>
            <p:ph idx="1"/>
          </p:nvPr>
        </p:nvSpPr>
        <p:spPr>
          <a:xfrm>
            <a:off x="3182553" y="1963556"/>
            <a:ext cx="7886700" cy="2406315"/>
          </a:xfrm>
        </p:spPr>
        <p:txBody>
          <a:bodyPr>
            <a:normAutofit/>
          </a:bodyPr>
          <a:lstStyle/>
          <a:p>
            <a:r>
              <a:rPr lang="en-AU" sz="3600" dirty="0"/>
              <a:t>Available to view at your leisure at:</a:t>
            </a:r>
          </a:p>
          <a:p>
            <a:endParaRPr lang="en-AU" sz="3600" dirty="0"/>
          </a:p>
          <a:p>
            <a:pPr marL="0" indent="0">
              <a:lnSpc>
                <a:spcPct val="80000"/>
              </a:lnSpc>
              <a:buNone/>
            </a:pPr>
            <a:r>
              <a:rPr lang="en-AU" altLang="en-US" sz="3600" dirty="0">
                <a:latin typeface="Calibri" panose="020F0502020204030204" pitchFamily="34" charset="0"/>
                <a:cs typeface="Calibri" panose="020F0502020204030204" pitchFamily="34" charset="0"/>
              </a:rPr>
              <a:t>  </a:t>
            </a:r>
            <a:r>
              <a:rPr lang="en-AU" altLang="en-US" sz="3600" b="1" dirty="0">
                <a:latin typeface="Calibri" panose="020F0502020204030204" pitchFamily="34" charset="0"/>
                <a:cs typeface="Calibri" panose="020F0502020204030204" pitchFamily="34" charset="0"/>
              </a:rPr>
              <a:t>aprj.com.au	</a:t>
            </a:r>
            <a:r>
              <a:rPr lang="en-AU" altLang="en-US" sz="3600" dirty="0">
                <a:latin typeface="Calibri" panose="020F0502020204030204" pitchFamily="34" charset="0"/>
                <a:cs typeface="Calibri" panose="020F0502020204030204" pitchFamily="34" charset="0"/>
              </a:rPr>
              <a:t>(Vol.5, Iss.1, Art.3)</a:t>
            </a:r>
          </a:p>
          <a:p>
            <a:endParaRPr lang="en-AU" sz="3600" dirty="0"/>
          </a:p>
          <a:p>
            <a:endParaRPr lang="en-AU" sz="3600" dirty="0"/>
          </a:p>
        </p:txBody>
      </p:sp>
    </p:spTree>
    <p:extLst>
      <p:ext uri="{BB962C8B-B14F-4D97-AF65-F5344CB8AC3E}">
        <p14:creationId xmlns:p14="http://schemas.microsoft.com/office/powerpoint/2010/main" val="586757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816AD-F91B-2BF9-D9AA-82C0D03890BD}"/>
              </a:ext>
            </a:extLst>
          </p:cNvPr>
          <p:cNvSpPr>
            <a:spLocks noGrp="1"/>
          </p:cNvSpPr>
          <p:nvPr>
            <p:ph type="title"/>
          </p:nvPr>
        </p:nvSpPr>
        <p:spPr>
          <a:xfrm>
            <a:off x="439349" y="403628"/>
            <a:ext cx="2913452" cy="635901"/>
          </a:xfrm>
        </p:spPr>
        <p:txBody>
          <a:bodyPr>
            <a:noAutofit/>
          </a:bodyPr>
          <a:lstStyle/>
          <a:p>
            <a:r>
              <a:rPr lang="en-AU" sz="4800" b="1" dirty="0">
                <a:solidFill>
                  <a:schemeClr val="bg1">
                    <a:lumMod val="95000"/>
                  </a:schemeClr>
                </a:solidFill>
                <a:latin typeface="+mn-lt"/>
              </a:rPr>
              <a:t>Thank you</a:t>
            </a:r>
          </a:p>
        </p:txBody>
      </p:sp>
      <p:sp>
        <p:nvSpPr>
          <p:cNvPr id="4" name="Rectangle 3">
            <a:extLst>
              <a:ext uri="{FF2B5EF4-FFF2-40B4-BE49-F238E27FC236}">
                <a16:creationId xmlns:a16="http://schemas.microsoft.com/office/drawing/2014/main" id="{F7C840C1-2A35-5058-2443-98F71EA5DDE2}"/>
              </a:ext>
            </a:extLst>
          </p:cNvPr>
          <p:cNvSpPr txBox="1">
            <a:spLocks noChangeArrowheads="1"/>
          </p:cNvSpPr>
          <p:nvPr/>
        </p:nvSpPr>
        <p:spPr>
          <a:xfrm>
            <a:off x="2993457" y="2983329"/>
            <a:ext cx="8053136" cy="35961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80000"/>
              </a:lnSpc>
              <a:buNone/>
            </a:pPr>
            <a:r>
              <a:rPr lang="en-AU" altLang="en-US" sz="3700" b="1" dirty="0">
                <a:latin typeface="Calibri" panose="020F0502020204030204" pitchFamily="34" charset="0"/>
                <a:cs typeface="Calibri" panose="020F0502020204030204" pitchFamily="34" charset="0"/>
              </a:rPr>
              <a:t>Contact details:		PowerPoint:</a:t>
            </a:r>
          </a:p>
          <a:p>
            <a:pPr marL="0" indent="0">
              <a:lnSpc>
                <a:spcPct val="80000"/>
              </a:lnSpc>
              <a:buNone/>
            </a:pPr>
            <a:endParaRPr lang="en-AU" altLang="en-US" sz="1100" dirty="0">
              <a:latin typeface="Calibri" panose="020F0502020204030204" pitchFamily="34" charset="0"/>
              <a:cs typeface="Calibri" panose="020F0502020204030204" pitchFamily="34" charset="0"/>
            </a:endParaRPr>
          </a:p>
          <a:p>
            <a:pPr marL="0" indent="0">
              <a:lnSpc>
                <a:spcPct val="80000"/>
              </a:lnSpc>
              <a:buNone/>
            </a:pPr>
            <a:r>
              <a:rPr lang="en-AU" altLang="en-US" sz="3700" dirty="0">
                <a:latin typeface="Calibri" panose="020F0502020204030204" pitchFamily="34" charset="0"/>
                <a:cs typeface="Calibri" panose="020F0502020204030204" pitchFamily="34" charset="0"/>
              </a:rPr>
              <a:t>Cameron Russell		aprj.com.au</a:t>
            </a:r>
          </a:p>
          <a:p>
            <a:pPr marL="0" indent="0">
              <a:lnSpc>
                <a:spcPct val="80000"/>
              </a:lnSpc>
              <a:buNone/>
            </a:pPr>
            <a:r>
              <a:rPr lang="en-AU" altLang="en-US" sz="3700" dirty="0">
                <a:latin typeface="Calibri" panose="020F0502020204030204" pitchFamily="34" charset="0"/>
                <a:cs typeface="Calibri" panose="020F0502020204030204" pitchFamily="34" charset="0"/>
              </a:rPr>
              <a:t>e: info@aprj.com.au 	Vol.5, Iss.1, Art.3</a:t>
            </a:r>
          </a:p>
          <a:p>
            <a:pPr marL="0" indent="0">
              <a:lnSpc>
                <a:spcPct val="80000"/>
              </a:lnSpc>
              <a:buNone/>
            </a:pPr>
            <a:r>
              <a:rPr lang="en-AU" altLang="en-US" sz="3700" dirty="0">
                <a:latin typeface="Calibri" panose="020F0502020204030204" pitchFamily="34" charset="0"/>
                <a:cs typeface="Calibri" panose="020F0502020204030204" pitchFamily="34" charset="0"/>
              </a:rPr>
              <a:t>	</a:t>
            </a:r>
          </a:p>
          <a:p>
            <a:pPr marL="0" indent="0">
              <a:lnSpc>
                <a:spcPct val="80000"/>
              </a:lnSpc>
              <a:buNone/>
            </a:pPr>
            <a:endParaRPr lang="en-AU" altLang="en-US" sz="3700" dirty="0">
              <a:latin typeface="Calibri" panose="020F0502020204030204" pitchFamily="34" charset="0"/>
              <a:cs typeface="Calibri" panose="020F0502020204030204" pitchFamily="34" charset="0"/>
            </a:endParaRPr>
          </a:p>
          <a:p>
            <a:pPr>
              <a:lnSpc>
                <a:spcPct val="80000"/>
              </a:lnSpc>
            </a:pPr>
            <a:endParaRPr lang="en-AU" altLang="en-US" sz="2600" dirty="0">
              <a:solidFill>
                <a:srgbClr val="000000"/>
              </a:solidFill>
            </a:endParaRPr>
          </a:p>
        </p:txBody>
      </p:sp>
      <p:cxnSp>
        <p:nvCxnSpPr>
          <p:cNvPr id="8" name="Straight Connector 7">
            <a:extLst>
              <a:ext uri="{FF2B5EF4-FFF2-40B4-BE49-F238E27FC236}">
                <a16:creationId xmlns:a16="http://schemas.microsoft.com/office/drawing/2014/main" id="{F1F40742-3768-E8F8-1609-C04292855820}"/>
              </a:ext>
            </a:extLst>
          </p:cNvPr>
          <p:cNvCxnSpPr>
            <a:cxnSpLocks/>
          </p:cNvCxnSpPr>
          <p:nvPr/>
        </p:nvCxnSpPr>
        <p:spPr>
          <a:xfrm>
            <a:off x="7318407" y="2983329"/>
            <a:ext cx="0" cy="2204688"/>
          </a:xfrm>
          <a:prstGeom prst="line">
            <a:avLst/>
          </a:prstGeom>
          <a:ln w="50800" cmpd="sng">
            <a:solidFill>
              <a:schemeClr val="dk1">
                <a:alpha val="43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547402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200" y="105243"/>
            <a:ext cx="4715577" cy="472273"/>
          </a:xfrm>
        </p:spPr>
        <p:txBody>
          <a:bodyPr>
            <a:noAutofit/>
          </a:bodyPr>
          <a:lstStyle/>
          <a:p>
            <a:r>
              <a:rPr lang="en-AU" sz="4000" dirty="0">
                <a:latin typeface="+mn-lt"/>
              </a:rPr>
              <a:t>Selected references</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871410"/>
          </a:xfrm>
        </p:spPr>
        <p:txBody>
          <a:bodyPr>
            <a:normAutofit/>
          </a:bodyPr>
          <a:lstStyle/>
          <a:p>
            <a:r>
              <a:rPr lang="en-AU" sz="1800" dirty="0" err="1">
                <a:effectLst/>
                <a:latin typeface="Calibri" panose="020F0502020204030204" pitchFamily="34" charset="0"/>
                <a:ea typeface="Calibri" panose="020F0502020204030204" pitchFamily="34" charset="0"/>
                <a:cs typeface="Times New Roman" panose="02020603050405020304" pitchFamily="18" charset="0"/>
              </a:rPr>
              <a:t>Aertsen</a:t>
            </a:r>
            <a:r>
              <a:rPr lang="en-AU" sz="1800" dirty="0">
                <a:effectLst/>
                <a:latin typeface="Calibri" panose="020F0502020204030204" pitchFamily="34" charset="0"/>
                <a:ea typeface="Calibri" panose="020F0502020204030204" pitchFamily="34" charset="0"/>
                <a:cs typeface="Times New Roman" panose="02020603050405020304" pitchFamily="18" charset="0"/>
              </a:rPr>
              <a:t> I (26 April 2019)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Restorative justice responses to environmental harm and ecocide</a:t>
            </a:r>
            <a:r>
              <a:rPr lang="en-AU" sz="1800" dirty="0">
                <a:effectLst/>
                <a:latin typeface="Calibri" panose="020F0502020204030204" pitchFamily="34" charset="0"/>
                <a:ea typeface="Calibri" panose="020F0502020204030204" pitchFamily="34" charset="0"/>
                <a:cs typeface="Times New Roman" panose="02020603050405020304" pitchFamily="18" charset="0"/>
              </a:rPr>
              <a:t>’, International Seminar,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Katholieke</a:t>
            </a:r>
            <a:r>
              <a:rPr lang="en-AU" sz="1800" dirty="0">
                <a:effectLst/>
                <a:latin typeface="Calibri" panose="020F0502020204030204" pitchFamily="34" charset="0"/>
                <a:ea typeface="Calibri" panose="020F0502020204030204" pitchFamily="34" charset="0"/>
                <a:cs typeface="Times New Roman" panose="02020603050405020304" pitchFamily="18" charset="0"/>
              </a:rPr>
              <a:t> Universiteit Leuven, Belgium.</a:t>
            </a:r>
          </a:p>
          <a:p>
            <a:r>
              <a:rPr lang="en-AU" sz="1800" dirty="0">
                <a:effectLst/>
                <a:latin typeface="Calibri" panose="020F0502020204030204" pitchFamily="34" charset="0"/>
                <a:ea typeface="Calibri" panose="020F0502020204030204" pitchFamily="34" charset="0"/>
                <a:cs typeface="Calibri" panose="020F0502020204030204" pitchFamily="34" charset="0"/>
              </a:rPr>
              <a:t>AFP (Australian Federal Police) (n.d.)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3"/>
              </a:rPr>
              <a:t>Environmental crime</a:t>
            </a:r>
            <a:r>
              <a:rPr lang="en-AU" sz="1800" dirty="0">
                <a:effectLst/>
                <a:latin typeface="Calibri" panose="020F0502020204030204" pitchFamily="34" charset="0"/>
                <a:ea typeface="Calibri" panose="020F0502020204030204" pitchFamily="34" charset="0"/>
                <a:cs typeface="Calibri" panose="020F0502020204030204" pitchFamily="34" charset="0"/>
              </a:rPr>
              <a:t>’, accessed 09 April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Artefact (2018)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Metropolitan Remand and Reception Centre: Heritage Impact Assessment: Report to the Department of Justice on behalf of GHD</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29 April 2022.</a:t>
            </a:r>
            <a:endParaRPr lang="en-AU" sz="1800" dirty="0">
              <a:effectLst/>
              <a:latin typeface="Calibri" panose="020F0502020204030204" pitchFamily="34" charset="0"/>
              <a:ea typeface="Calibri" panose="020F0502020204030204" pitchFamily="34" charset="0"/>
              <a:cs typeface="Calibri" panose="020F0502020204030204" pitchFamily="34" charset="0"/>
            </a:endParaRPr>
          </a:p>
          <a:p>
            <a:r>
              <a:rPr lang="en-AU" sz="1800" dirty="0">
                <a:effectLst/>
                <a:latin typeface="Calibri" panose="020F0502020204030204" pitchFamily="34" charset="0"/>
                <a:ea typeface="Calibri" panose="020F0502020204030204" pitchFamily="34" charset="0"/>
                <a:cs typeface="Times New Roman" panose="02020603050405020304" pitchFamily="18" charset="0"/>
              </a:rPr>
              <a:t>BBC Consulting Planners (2017)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Environmental Impact Statement: New Grafton Correctional Centre</a:t>
            </a:r>
            <a:r>
              <a:rPr lang="en-AU" sz="1800" dirty="0">
                <a:effectLst/>
                <a:latin typeface="Calibri" panose="020F0502020204030204" pitchFamily="34" charset="0"/>
                <a:ea typeface="Calibri" panose="020F0502020204030204" pitchFamily="34" charset="0"/>
                <a:cs typeface="Times New Roman" panose="02020603050405020304" pitchFamily="18" charset="0"/>
              </a:rPr>
              <a:t>’, Broadway, NSW.</a:t>
            </a:r>
            <a:endParaRPr lang="en-AU" sz="1800" dirty="0">
              <a:effectLst/>
              <a:latin typeface="Calibri" panose="020F0502020204030204" pitchFamily="34" charset="0"/>
              <a:ea typeface="Calibri" panose="020F0502020204030204" pitchFamily="34" charset="0"/>
              <a:cs typeface="Calibri" panose="020F0502020204030204" pitchFamily="34" charset="0"/>
            </a:endParaRPr>
          </a:p>
          <a:p>
            <a:r>
              <a:rPr lang="en-AU" sz="1800" dirty="0" err="1">
                <a:effectLst/>
                <a:latin typeface="Calibri" panose="020F0502020204030204" pitchFamily="34" charset="0"/>
                <a:ea typeface="Calibri" panose="020F0502020204030204" pitchFamily="34" charset="0"/>
                <a:cs typeface="Times New Roman" panose="02020603050405020304" pitchFamily="18" charset="0"/>
              </a:rPr>
              <a:t>Billiet</a:t>
            </a:r>
            <a:r>
              <a:rPr lang="en-AU" sz="1800" dirty="0">
                <a:effectLst/>
                <a:latin typeface="Calibri" panose="020F0502020204030204" pitchFamily="34" charset="0"/>
                <a:ea typeface="Calibri" panose="020F0502020204030204" pitchFamily="34" charset="0"/>
                <a:cs typeface="Times New Roman" panose="02020603050405020304" pitchFamily="18" charset="0"/>
              </a:rPr>
              <a:t> C and Rousseau S (2014)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6"/>
              </a:rPr>
              <a:t>How real is the threat of imprisonment for environmental crime?</a:t>
            </a:r>
            <a:r>
              <a:rPr lang="en-AU" sz="1800" dirty="0">
                <a:effectLst/>
                <a:latin typeface="Calibri" panose="020F0502020204030204" pitchFamily="34" charset="0"/>
                <a:ea typeface="Calibri" panose="020F0502020204030204" pitchFamily="34" charset="0"/>
                <a:cs typeface="Times New Roman" panose="02020603050405020304" pitchFamily="18" charset="0"/>
              </a:rPr>
              <a:t>’, European Journal of Law and Economics, 37(2):183–198,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doi</a:t>
            </a:r>
            <a:r>
              <a:rPr lang="en-AU" sz="1800" dirty="0">
                <a:effectLst/>
                <a:latin typeface="Calibri" panose="020F0502020204030204" pitchFamily="34" charset="0"/>
                <a:ea typeface="Calibri" panose="020F0502020204030204" pitchFamily="34" charset="0"/>
                <a:cs typeface="Times New Roman" panose="02020603050405020304" pitchFamily="18" charset="0"/>
              </a:rPr>
              <a:t>: 10.1007/s10657-011-9267-2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Bradshaw EA (2018)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Tombstone towns and toxic prisons: Prison ecology and the necessity of an anti-prison environmental movement</a:t>
            </a:r>
            <a:r>
              <a:rPr lang="en-AU" sz="1800" dirty="0">
                <a:effectLst/>
                <a:latin typeface="Calibri" panose="020F0502020204030204" pitchFamily="34" charset="0"/>
                <a:ea typeface="Calibri" panose="020F0502020204030204" pitchFamily="34" charset="0"/>
                <a:cs typeface="Times New Roman" panose="02020603050405020304" pitchFamily="18" charset="0"/>
              </a:rPr>
              <a:t>’ Critical Criminology, 2018.</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Braithwaite J (2002) ‘Restorative justice and responsive regulation’, in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Tonry</a:t>
            </a:r>
            <a:r>
              <a:rPr lang="en-AU" sz="1800" dirty="0">
                <a:effectLst/>
                <a:latin typeface="Calibri" panose="020F0502020204030204" pitchFamily="34" charset="0"/>
                <a:ea typeface="Calibri" panose="020F0502020204030204" pitchFamily="34" charset="0"/>
                <a:cs typeface="Times New Roman" panose="02020603050405020304" pitchFamily="18" charset="0"/>
              </a:rPr>
              <a:t> M and Morris N (eds)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Studies in crime and public policy,</a:t>
            </a:r>
            <a:r>
              <a:rPr lang="en-AU" sz="1800" dirty="0">
                <a:effectLst/>
                <a:latin typeface="Calibri" panose="020F0502020204030204" pitchFamily="34" charset="0"/>
                <a:ea typeface="Calibri" panose="020F0502020204030204" pitchFamily="34" charset="0"/>
                <a:cs typeface="Times New Roman" panose="02020603050405020304" pitchFamily="18" charset="0"/>
              </a:rPr>
              <a:t> Oxford University Press, Oxford.</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Cunneen C, Baldry E, Brown D, Brown M, Schwartz M and Steel A (2016)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Penal culture and </a:t>
            </a:r>
            <a:r>
              <a:rPr lang="en-AU" sz="1800" i="1" dirty="0" err="1">
                <a:effectLst/>
                <a:latin typeface="Calibri" panose="020F0502020204030204" pitchFamily="34" charset="0"/>
                <a:ea typeface="Calibri" panose="020F0502020204030204" pitchFamily="34" charset="0"/>
                <a:cs typeface="Times New Roman" panose="02020603050405020304" pitchFamily="18" charset="0"/>
              </a:rPr>
              <a:t>hyperincarceration</a:t>
            </a:r>
            <a:r>
              <a:rPr lang="en-AU" sz="1800" i="1" dirty="0">
                <a:effectLst/>
                <a:latin typeface="Calibri" panose="020F0502020204030204" pitchFamily="34" charset="0"/>
                <a:ea typeface="Calibri" panose="020F0502020204030204" pitchFamily="34" charset="0"/>
                <a:cs typeface="Times New Roman" panose="02020603050405020304" pitchFamily="18" charset="0"/>
              </a:rPr>
              <a:t>: The revival of the prison, </a:t>
            </a:r>
            <a:r>
              <a:rPr lang="en-AU" sz="1800" dirty="0">
                <a:effectLst/>
                <a:latin typeface="Calibri" panose="020F0502020204030204" pitchFamily="34" charset="0"/>
                <a:ea typeface="Calibri" panose="020F0502020204030204" pitchFamily="34" charset="0"/>
                <a:cs typeface="Times New Roman" panose="02020603050405020304" pitchFamily="18" charset="0"/>
              </a:rPr>
              <a:t>Advances in Criminology series, Routledge, London.</a:t>
            </a:r>
          </a:p>
          <a:p>
            <a:endParaRPr lang="en-AU" sz="18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548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200" y="105243"/>
            <a:ext cx="5822482" cy="472273"/>
          </a:xfrm>
        </p:spPr>
        <p:txBody>
          <a:bodyPr>
            <a:noAutofit/>
          </a:bodyPr>
          <a:lstStyle/>
          <a:p>
            <a:r>
              <a:rPr lang="en-AU" sz="4000" dirty="0">
                <a:latin typeface="+mn-lt"/>
              </a:rPr>
              <a:t>Selected references (cont.)</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871410"/>
          </a:xfrm>
        </p:spPr>
        <p:txBody>
          <a:bodyPr>
            <a:normAutofit/>
          </a:bodyPr>
          <a:lstStyle/>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CVC (Clarence Valley Council) (2011)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Rural Zones: Development Control Plan</a:t>
            </a:r>
            <a:r>
              <a:rPr lang="en-AU" sz="1800" dirty="0">
                <a:effectLst/>
                <a:latin typeface="Calibri" panose="020F0502020204030204" pitchFamily="34" charset="0"/>
                <a:ea typeface="Calibri" panose="020F0502020204030204" pitchFamily="34" charset="0"/>
                <a:cs typeface="Times New Roman" panose="02020603050405020304" pitchFamily="18" charset="0"/>
              </a:rPr>
              <a:t>’, Clarence Valley Council, NSW.</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—(2020)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Local Strategic Planning Statement</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13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—(2022)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Lot 1 of Plan No 1190399 &amp; Lot 26 of Plan No 751376</a:t>
            </a:r>
            <a:r>
              <a:rPr lang="en-AU" sz="1800" dirty="0">
                <a:effectLst/>
                <a:latin typeface="Calibri" panose="020F0502020204030204" pitchFamily="34" charset="0"/>
                <a:ea typeface="Calibri" panose="020F0502020204030204" pitchFamily="34" charset="0"/>
                <a:cs typeface="Times New Roman" panose="02020603050405020304" pitchFamily="18" charset="0"/>
              </a:rPr>
              <a:t>’, Cadastre for Clarence Correctional Centre, Avenue Road,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Lavadia</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DW News (Deutsche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Welle</a:t>
            </a:r>
            <a:r>
              <a:rPr lang="en-AU" sz="1800" dirty="0">
                <a:effectLst/>
                <a:latin typeface="Calibri" panose="020F0502020204030204" pitchFamily="34" charset="0"/>
                <a:ea typeface="Calibri" panose="020F0502020204030204" pitchFamily="34" charset="0"/>
                <a:cs typeface="Times New Roman" panose="02020603050405020304" pitchFamily="18" charset="0"/>
              </a:rPr>
              <a:t> News) (2021a)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Ecocide explained: How activists want to hold those destroying the environment accountable</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24 March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EC (European Commission) (2016)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6"/>
              </a:rPr>
              <a:t>Is prison a real threat for environmental offenders?</a:t>
            </a:r>
            <a:r>
              <a:rPr lang="en-AU" sz="1800" dirty="0">
                <a:effectLst/>
                <a:latin typeface="Calibri" panose="020F0502020204030204" pitchFamily="34" charset="0"/>
                <a:ea typeface="Calibri" panose="020F0502020204030204" pitchFamily="34" charset="0"/>
                <a:cs typeface="Times New Roman" panose="02020603050405020304" pitchFamily="18" charset="0"/>
              </a:rPr>
              <a:t>’, Science for environment policy, accessed 25 May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Edwards J (18 January 2022)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Incarceration in a changing climate</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Eureka Street, </a:t>
            </a:r>
            <a:r>
              <a:rPr lang="en-AU" sz="1800" dirty="0">
                <a:effectLst/>
                <a:latin typeface="Calibri" panose="020F0502020204030204" pitchFamily="34" charset="0"/>
                <a:ea typeface="Calibri" panose="020F0502020204030204" pitchFamily="34" charset="0"/>
                <a:cs typeface="Times New Roman" panose="02020603050405020304" pitchFamily="18" charset="0"/>
              </a:rPr>
              <a:t>32(1), accessed 24 April 2022.</a:t>
            </a:r>
          </a:p>
          <a:p>
            <a:r>
              <a:rPr lang="en-AU" sz="1800" dirty="0">
                <a:effectLst/>
                <a:latin typeface="Calibri" panose="020F0502020204030204" pitchFamily="34" charset="0"/>
                <a:ea typeface="Calibri" panose="020F0502020204030204" pitchFamily="34" charset="0"/>
                <a:cs typeface="Calibri" panose="020F0502020204030204" pitchFamily="34" charset="0"/>
              </a:rPr>
              <a:t>Europol (n.d.)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8"/>
              </a:rPr>
              <a:t>Environmental crime’</a:t>
            </a:r>
            <a:r>
              <a:rPr lang="en-AU" sz="1800" dirty="0">
                <a:effectLst/>
                <a:latin typeface="Calibri" panose="020F0502020204030204" pitchFamily="34" charset="0"/>
                <a:ea typeface="Calibri" panose="020F0502020204030204" pitchFamily="34" charset="0"/>
                <a:cs typeface="Calibri" panose="020F0502020204030204" pitchFamily="34" charset="0"/>
              </a:rPr>
              <a:t>, accessed 03 April 2022.</a:t>
            </a:r>
          </a:p>
          <a:p>
            <a:pPr>
              <a:lnSpc>
                <a:spcPct val="107000"/>
              </a:lnSpc>
              <a:spcBef>
                <a:spcPts val="1200"/>
              </a:spcBef>
              <a:spcAft>
                <a:spcPts val="800"/>
              </a:spcAft>
            </a:pPr>
            <a:r>
              <a:rPr lang="en-AU" sz="1800" dirty="0" err="1">
                <a:effectLst/>
                <a:latin typeface="Calibri" panose="020F0502020204030204" pitchFamily="34" charset="0"/>
                <a:ea typeface="Calibri" panose="020F0502020204030204" pitchFamily="34" charset="0"/>
                <a:cs typeface="Times New Roman" panose="02020603050405020304" pitchFamily="18" charset="0"/>
              </a:rPr>
              <a:t>Farcic</a:t>
            </a:r>
            <a:r>
              <a:rPr lang="en-AU" sz="1800" dirty="0">
                <a:effectLst/>
                <a:latin typeface="Calibri" panose="020F0502020204030204" pitchFamily="34" charset="0"/>
                <a:ea typeface="Calibri" panose="020F0502020204030204" pitchFamily="34" charset="0"/>
                <a:cs typeface="Times New Roman" panose="02020603050405020304" pitchFamily="18" charset="0"/>
              </a:rPr>
              <a:t> E (17 January 2013)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9"/>
              </a:rPr>
              <a:t>Hakea prison ‘divided, vermin infested’</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The West Australian, </a:t>
            </a:r>
            <a:r>
              <a:rPr lang="en-AU" sz="1800" dirty="0">
                <a:effectLst/>
                <a:latin typeface="Calibri" panose="020F0502020204030204" pitchFamily="34" charset="0"/>
                <a:ea typeface="Calibri" panose="020F0502020204030204" pitchFamily="34" charset="0"/>
                <a:cs typeface="Times New Roman" panose="02020603050405020304" pitchFamily="18" charset="0"/>
              </a:rPr>
              <a:t>accessed 24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GHD (2018)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10"/>
              </a:rPr>
              <a:t>Metropolitan Remand and Reception Centre Expansion: Review of environmental factors</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Department of Justice.</a:t>
            </a:r>
          </a:p>
          <a:p>
            <a:endParaRPr lang="en-AU" sz="18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43623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199" y="105243"/>
            <a:ext cx="5860983" cy="472273"/>
          </a:xfrm>
        </p:spPr>
        <p:txBody>
          <a:bodyPr>
            <a:noAutofit/>
          </a:bodyPr>
          <a:lstStyle/>
          <a:p>
            <a:r>
              <a:rPr lang="en-AU" sz="4000" dirty="0">
                <a:latin typeface="+mn-lt"/>
              </a:rPr>
              <a:t>Selected references (cont.)</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871410"/>
          </a:xfrm>
        </p:spPr>
        <p:txBody>
          <a:bodyPr>
            <a:normAutofit/>
          </a:bodyPr>
          <a:lstStyle/>
          <a:p>
            <a:r>
              <a:rPr lang="en-AU" sz="1800" dirty="0">
                <a:effectLst/>
                <a:latin typeface="Calibri" panose="020F0502020204030204" pitchFamily="34" charset="0"/>
                <a:ea typeface="Calibri" panose="020F0502020204030204" pitchFamily="34" charset="0"/>
                <a:cs typeface="Times New Roman" panose="02020603050405020304" pitchFamily="18" charset="0"/>
              </a:rPr>
              <a:t>Gregory X and Lowther N (22 June 2021)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Mouse plague 'invades' Wellington prison, forcing hundreds of prisoners and staff to evacuate</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ABC News,</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24 April 2022.</a:t>
            </a:r>
          </a:p>
          <a:p>
            <a:r>
              <a:rPr lang="en-AU" sz="1800" dirty="0">
                <a:effectLst/>
                <a:latin typeface="Calibri" panose="020F0502020204030204" pitchFamily="34" charset="0"/>
                <a:ea typeface="Calibri" panose="020F0502020204030204" pitchFamily="34" charset="0"/>
              </a:rPr>
              <a:t>Higgins P, Short D and South N (2013)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3"/>
              </a:rPr>
              <a:t>Protecting the planet: a proposal for a law on ecocide</a:t>
            </a:r>
            <a:r>
              <a:rPr lang="en-AU" sz="1800" dirty="0">
                <a:effectLst/>
                <a:latin typeface="Calibri" panose="020F0502020204030204" pitchFamily="34" charset="0"/>
                <a:ea typeface="Calibri" panose="020F0502020204030204" pitchFamily="34" charset="0"/>
                <a:cs typeface="Calibri" panose="020F0502020204030204" pitchFamily="34" charset="0"/>
              </a:rPr>
              <a:t>’, </a:t>
            </a:r>
            <a:r>
              <a:rPr lang="en-AU" sz="1800" i="1" dirty="0">
                <a:effectLst/>
                <a:latin typeface="Calibri" panose="020F0502020204030204" pitchFamily="34" charset="0"/>
                <a:ea typeface="Calibri" panose="020F0502020204030204" pitchFamily="34" charset="0"/>
                <a:cs typeface="Calibri" panose="020F0502020204030204" pitchFamily="34" charset="0"/>
              </a:rPr>
              <a:t>Crime, Law and Social Change, </a:t>
            </a:r>
            <a:r>
              <a:rPr lang="en-AU" sz="1800" dirty="0">
                <a:effectLst/>
                <a:latin typeface="Calibri" panose="020F0502020204030204" pitchFamily="34" charset="0"/>
                <a:ea typeface="Calibri" panose="020F0502020204030204" pitchFamily="34" charset="0"/>
                <a:cs typeface="Calibri" panose="020F0502020204030204" pitchFamily="34" charset="0"/>
              </a:rPr>
              <a:t>59(3):251-266.</a:t>
            </a:r>
          </a:p>
          <a:p>
            <a:r>
              <a:rPr lang="en-AU" sz="1800" dirty="0" err="1">
                <a:effectLst/>
                <a:latin typeface="Calibri" panose="020F0502020204030204" pitchFamily="34" charset="0"/>
                <a:ea typeface="Calibri" panose="020F0502020204030204" pitchFamily="34" charset="0"/>
                <a:cs typeface="Calibri" panose="020F0502020204030204" pitchFamily="34" charset="0"/>
              </a:rPr>
              <a:t>Jewkes</a:t>
            </a:r>
            <a:r>
              <a:rPr lang="en-AU" sz="1800" dirty="0">
                <a:effectLst/>
                <a:latin typeface="Calibri" panose="020F0502020204030204" pitchFamily="34" charset="0"/>
                <a:ea typeface="Calibri" panose="020F0502020204030204" pitchFamily="34" charset="0"/>
                <a:cs typeface="Calibri" panose="020F0502020204030204" pitchFamily="34" charset="0"/>
              </a:rPr>
              <a:t> Y and Moran D (2015)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4"/>
              </a:rPr>
              <a:t>The paradox of the green prison: Sustaining the environment or sustaining the penal complex</a:t>
            </a:r>
            <a:r>
              <a:rPr lang="en-AU" sz="1800" dirty="0">
                <a:effectLst/>
                <a:latin typeface="Calibri" panose="020F0502020204030204" pitchFamily="34" charset="0"/>
                <a:ea typeface="Calibri" panose="020F0502020204030204" pitchFamily="34" charset="0"/>
                <a:cs typeface="Calibri" panose="020F0502020204030204" pitchFamily="34" charset="0"/>
              </a:rPr>
              <a:t>’, </a:t>
            </a:r>
            <a:r>
              <a:rPr lang="en-AU" sz="1800" i="1" dirty="0">
                <a:effectLst/>
                <a:latin typeface="Calibri" panose="020F0502020204030204" pitchFamily="34" charset="0"/>
                <a:ea typeface="Calibri" panose="020F0502020204030204" pitchFamily="34" charset="0"/>
                <a:cs typeface="Calibri" panose="020F0502020204030204" pitchFamily="34" charset="0"/>
              </a:rPr>
              <a:t>Theoretical Criminology</a:t>
            </a:r>
            <a:r>
              <a:rPr lang="en-AU" sz="1800" dirty="0">
                <a:effectLst/>
                <a:latin typeface="Calibri" panose="020F0502020204030204" pitchFamily="34" charset="0"/>
                <a:ea typeface="Calibri" panose="020F0502020204030204" pitchFamily="34" charset="0"/>
                <a:cs typeface="Calibri" panose="020F0502020204030204" pitchFamily="34" charset="0"/>
              </a:rPr>
              <a:t>, 19(4):451-469. </a:t>
            </a:r>
          </a:p>
          <a:p>
            <a:r>
              <a:rPr lang="en-AU" sz="1800" dirty="0" err="1">
                <a:effectLst/>
                <a:latin typeface="Calibri" panose="020F0502020204030204" pitchFamily="34" charset="0"/>
                <a:ea typeface="Calibri" panose="020F0502020204030204" pitchFamily="34" charset="0"/>
                <a:cs typeface="Times New Roman" panose="02020603050405020304" pitchFamily="18" charset="0"/>
              </a:rPr>
              <a:t>Knaus</a:t>
            </a:r>
            <a:r>
              <a:rPr lang="en-AU" sz="1800" dirty="0">
                <a:effectLst/>
                <a:latin typeface="Calibri" panose="020F0502020204030204" pitchFamily="34" charset="0"/>
                <a:ea typeface="Calibri" panose="020F0502020204030204" pitchFamily="34" charset="0"/>
                <a:cs typeface="Times New Roman" panose="02020603050405020304" pitchFamily="18" charset="0"/>
              </a:rPr>
              <a:t> C (29 December 2017)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Prisons at breaking point but Australia is addicted to incarceration</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The Guardian, </a:t>
            </a:r>
            <a:r>
              <a:rPr lang="en-AU" sz="1800" dirty="0">
                <a:effectLst/>
                <a:latin typeface="Calibri" panose="020F0502020204030204" pitchFamily="34" charset="0"/>
                <a:ea typeface="Calibri" panose="020F0502020204030204" pitchFamily="34" charset="0"/>
                <a:cs typeface="Times New Roman" panose="02020603050405020304" pitchFamily="18" charset="0"/>
              </a:rPr>
              <a:t>accessed 28 May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Liu C,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Aharony</a:t>
            </a:r>
            <a:r>
              <a:rPr lang="en-AU" sz="1800" dirty="0">
                <a:effectLst/>
                <a:latin typeface="Calibri" panose="020F0502020204030204" pitchFamily="34" charset="0"/>
                <a:ea typeface="Calibri" panose="020F0502020204030204" pitchFamily="34" charset="0"/>
                <a:cs typeface="Times New Roman" panose="02020603050405020304" pitchFamily="18" charset="0"/>
              </a:rPr>
              <a:t> J, Richardson G and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Yawson</a:t>
            </a:r>
            <a:r>
              <a:rPr lang="en-AU" sz="1800" dirty="0">
                <a:effectLst/>
                <a:latin typeface="Calibri" panose="020F0502020204030204" pitchFamily="34" charset="0"/>
                <a:ea typeface="Calibri" panose="020F0502020204030204" pitchFamily="34" charset="0"/>
                <a:cs typeface="Times New Roman" panose="02020603050405020304" pitchFamily="18" charset="0"/>
              </a:rPr>
              <a:t> A (2016) ‘Corporate litigation and changes in CEO reputation: Guidance from U.S. Federal Court lawsuits’,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Journal of Contemporary Accounting &amp; Economics</a:t>
            </a:r>
            <a:r>
              <a:rPr lang="en-AU" sz="1800" dirty="0">
                <a:effectLst/>
                <a:latin typeface="Calibri" panose="020F0502020204030204" pitchFamily="34" charset="0"/>
                <a:ea typeface="Calibri" panose="020F0502020204030204" pitchFamily="34" charset="0"/>
                <a:cs typeface="Times New Roman" panose="02020603050405020304" pitchFamily="18" charset="0"/>
              </a:rPr>
              <a:t> 12(1):15-34, </a:t>
            </a:r>
            <a:r>
              <a:rPr lang="en-AU" sz="1800" dirty="0">
                <a:effectLst/>
                <a:latin typeface="Calibri" panose="020F0502020204030204" pitchFamily="34" charset="0"/>
                <a:ea typeface="Calibri" panose="020F0502020204030204" pitchFamily="34" charset="0"/>
                <a:cs typeface="Arial" panose="020B0604020202020204" pitchFamily="34" charset="0"/>
              </a:rPr>
              <a:t>https://doi.org/10.1016/j.jcae.2016.02.003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r>
              <a:rPr lang="en-AU" sz="1800" dirty="0">
                <a:effectLst/>
                <a:latin typeface="Calibri" panose="020F0502020204030204" pitchFamily="34" charset="0"/>
                <a:ea typeface="Calibri" panose="020F0502020204030204" pitchFamily="34" charset="0"/>
                <a:cs typeface="Times New Roman" panose="02020603050405020304" pitchFamily="18" charset="0"/>
              </a:rPr>
              <a:t>Lynch MJ,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Stretesky</a:t>
            </a:r>
            <a:r>
              <a:rPr lang="en-AU" sz="1800" dirty="0">
                <a:effectLst/>
                <a:latin typeface="Calibri" panose="020F0502020204030204" pitchFamily="34" charset="0"/>
                <a:ea typeface="Calibri" panose="020F0502020204030204" pitchFamily="34" charset="0"/>
                <a:cs typeface="Times New Roman" panose="02020603050405020304" pitchFamily="18" charset="0"/>
              </a:rPr>
              <a:t> PB and Long MA (2019)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6"/>
              </a:rPr>
              <a:t>Environmental crime prosecutions in Ireland 2004-2014</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International Journal of Comparative and Applied Criminal Justice</a:t>
            </a:r>
            <a:r>
              <a:rPr lang="en-AU" sz="1800" dirty="0">
                <a:effectLst/>
                <a:latin typeface="Calibri" panose="020F0502020204030204" pitchFamily="34" charset="0"/>
                <a:ea typeface="Calibri" panose="020F0502020204030204" pitchFamily="34" charset="0"/>
                <a:cs typeface="Times New Roman" panose="02020603050405020304" pitchFamily="18" charset="0"/>
              </a:rPr>
              <a:t>, 43(4):277-293,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doi</a:t>
            </a:r>
            <a:r>
              <a:rPr lang="en-AU" sz="1800" dirty="0">
                <a:effectLst/>
                <a:latin typeface="Calibri" panose="020F0502020204030204" pitchFamily="34" charset="0"/>
                <a:ea typeface="Calibri" panose="020F0502020204030204" pitchFamily="34" charset="0"/>
                <a:cs typeface="Times New Roman" panose="02020603050405020304" pitchFamily="18" charset="0"/>
              </a:rPr>
              <a:t>: 10.1080/01924036.2019.1615520 </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Melton City Council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gazettal date</a:t>
            </a:r>
            <a:r>
              <a:rPr lang="en-AU" sz="1800" dirty="0">
                <a:effectLst/>
                <a:latin typeface="Calibri" panose="020F0502020204030204" pitchFamily="34" charset="0"/>
                <a:ea typeface="Calibri" panose="020F0502020204030204" pitchFamily="34" charset="0"/>
                <a:cs typeface="Times New Roman" panose="02020603050405020304" pitchFamily="18" charset="0"/>
              </a:rPr>
              <a:t>: 31 January 2013)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8"/>
              </a:rPr>
              <a:t>Melton Planning Scheme: Amendment C136: Explanatory Report</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31 May 2022.</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Moodie A (13 March 2016)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9"/>
              </a:rPr>
              <a:t>Getting off scot-free: how CEOs survive environmental controversies unscathed</a:t>
            </a:r>
            <a:r>
              <a:rPr lang="en-AU" sz="1800" dirty="0">
                <a:effectLst/>
                <a:latin typeface="Calibri" panose="020F0502020204030204" pitchFamily="34" charset="0"/>
                <a:ea typeface="Calibri" panose="020F0502020204030204" pitchFamily="34" charset="0"/>
                <a:cs typeface="Times New Roman" panose="02020603050405020304" pitchFamily="18" charset="0"/>
              </a:rPr>
              <a:t>’,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The Guardian</a:t>
            </a:r>
            <a:r>
              <a:rPr lang="en-AU" sz="1800" dirty="0">
                <a:effectLst/>
                <a:latin typeface="Calibri" panose="020F0502020204030204" pitchFamily="34" charset="0"/>
                <a:ea typeface="Calibri" panose="020F0502020204030204" pitchFamily="34" charset="0"/>
                <a:cs typeface="Times New Roman" panose="02020603050405020304" pitchFamily="18" charset="0"/>
              </a:rPr>
              <a:t> (Australia), accessed 11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NSW Caselaw (2022)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10"/>
              </a:rPr>
              <a:t>Recent decisions for Multiple Courts, Criminal</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01-31 May 2022.</a:t>
            </a:r>
          </a:p>
        </p:txBody>
      </p:sp>
    </p:spTree>
    <p:extLst>
      <p:ext uri="{BB962C8B-B14F-4D97-AF65-F5344CB8AC3E}">
        <p14:creationId xmlns:p14="http://schemas.microsoft.com/office/powerpoint/2010/main" val="22054388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199" y="105243"/>
            <a:ext cx="5860983" cy="472273"/>
          </a:xfrm>
        </p:spPr>
        <p:txBody>
          <a:bodyPr>
            <a:noAutofit/>
          </a:bodyPr>
          <a:lstStyle/>
          <a:p>
            <a:r>
              <a:rPr lang="en-AU" sz="4000" dirty="0">
                <a:latin typeface="+mn-lt"/>
              </a:rPr>
              <a:t>Selected references (cont.)</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871410"/>
          </a:xfrm>
        </p:spPr>
        <p:txBody>
          <a:bodyPr>
            <a:noAutofit/>
          </a:bodyPr>
          <a:lstStyle/>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NSW Correctional Services (2020)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Silverwater Correctional Complex upgrade</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Government, accessed 29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NSWLEC (Land and Environment Court of New South Wales) (2020a)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About us</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Government, accessed 13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—(2020b)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Enforcement</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Government, accessed 13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—(2020c)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Types of cases</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Government, accessed 13 April 2022.</a:t>
            </a:r>
          </a:p>
          <a:p>
            <a:pPr>
              <a:lnSpc>
                <a:spcPct val="107000"/>
              </a:lnSpc>
              <a:spcBef>
                <a:spcPts val="1200"/>
              </a:spcBef>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Scott C (22 June 2020) ‘New Northern Regional Prison – Bad policy in action’,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Tasmanian Times</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29 April 2022.</a:t>
            </a:r>
          </a:p>
          <a:p>
            <a:r>
              <a:rPr lang="en-AU" sz="1800" dirty="0">
                <a:effectLst/>
                <a:latin typeface="Calibri" panose="020F0502020204030204" pitchFamily="34" charset="0"/>
                <a:ea typeface="Calibri" panose="020F0502020204030204" pitchFamily="34" charset="0"/>
                <a:cs typeface="Calibri" panose="020F0502020204030204" pitchFamily="34" charset="0"/>
              </a:rPr>
              <a:t>Situ Y and Emmons D (2000) ‘Environmental crime: The criminal justice system’s role in protecting the environment’, Sage Publications,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https://dx.doi.org/10.4135/9781452232256</a:t>
            </a:r>
            <a:br>
              <a:rPr lang="en-AU" sz="1800" dirty="0">
                <a:effectLst/>
                <a:latin typeface="Calibri" panose="020F0502020204030204" pitchFamily="34" charset="0"/>
                <a:ea typeface="Calibri" panose="020F0502020204030204" pitchFamily="34" charset="0"/>
                <a:cs typeface="Calibri" panose="020F0502020204030204" pitchFamily="34" charset="0"/>
              </a:rPr>
            </a:br>
            <a:r>
              <a:rPr lang="en-AU" sz="1800" dirty="0">
                <a:effectLst/>
                <a:latin typeface="Calibri" panose="020F0502020204030204" pitchFamily="34" charset="0"/>
                <a:ea typeface="Calibri" panose="020F0502020204030204" pitchFamily="34" charset="0"/>
                <a:cs typeface="Calibri" panose="020F0502020204030204" pitchFamily="34" charset="0"/>
              </a:rPr>
              <a:t>Symes C (1997) ‘</a:t>
            </a:r>
            <a:r>
              <a:rPr lang="en-AU"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6"/>
              </a:rPr>
              <a:t>Environmental law: Polluting activities</a:t>
            </a:r>
            <a:r>
              <a:rPr lang="en-AU" sz="1800" dirty="0">
                <a:effectLst/>
                <a:latin typeface="Calibri" panose="020F0502020204030204" pitchFamily="34" charset="0"/>
                <a:ea typeface="Calibri" panose="020F0502020204030204" pitchFamily="34" charset="0"/>
                <a:cs typeface="Calibri" panose="020F0502020204030204" pitchFamily="34" charset="0"/>
              </a:rPr>
              <a:t>’, </a:t>
            </a:r>
            <a:r>
              <a:rPr lang="en-AU" sz="1800" i="1" dirty="0">
                <a:effectLst/>
                <a:latin typeface="Calibri" panose="020F0502020204030204" pitchFamily="34" charset="0"/>
                <a:ea typeface="Calibri" panose="020F0502020204030204" pitchFamily="34" charset="0"/>
                <a:cs typeface="Calibri" panose="020F0502020204030204" pitchFamily="34" charset="0"/>
              </a:rPr>
              <a:t>Alternative Law Journal, </a:t>
            </a:r>
            <a:r>
              <a:rPr lang="en-AU" sz="1800" dirty="0">
                <a:effectLst/>
                <a:latin typeface="Calibri" panose="020F0502020204030204" pitchFamily="34" charset="0"/>
                <a:ea typeface="Calibri" panose="020F0502020204030204" pitchFamily="34" charset="0"/>
                <a:cs typeface="Calibri" panose="020F0502020204030204" pitchFamily="34" charset="0"/>
              </a:rPr>
              <a:t>22(4):196-197.</a:t>
            </a:r>
          </a:p>
          <a:p>
            <a:r>
              <a:rPr lang="en-AU" sz="1800" dirty="0" err="1">
                <a:effectLst/>
                <a:latin typeface="Calibri" panose="020F0502020204030204" pitchFamily="34" charset="0"/>
                <a:ea typeface="Calibri" panose="020F0502020204030204" pitchFamily="34" charset="0"/>
                <a:cs typeface="Times New Roman" panose="02020603050405020304" pitchFamily="18" charset="0"/>
              </a:rPr>
              <a:t>Tanton</a:t>
            </a:r>
            <a:r>
              <a:rPr lang="en-AU" sz="1800" dirty="0">
                <a:effectLst/>
                <a:latin typeface="Calibri" panose="020F0502020204030204" pitchFamily="34" charset="0"/>
                <a:ea typeface="Calibri" panose="020F0502020204030204" pitchFamily="34" charset="0"/>
                <a:cs typeface="Times New Roman" panose="02020603050405020304" pitchFamily="18" charset="0"/>
              </a:rPr>
              <a:t> R, Dare L,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Miranti</a:t>
            </a:r>
            <a:r>
              <a:rPr lang="en-AU" sz="1800" dirty="0">
                <a:effectLst/>
                <a:latin typeface="Calibri" panose="020F0502020204030204" pitchFamily="34" charset="0"/>
                <a:ea typeface="Calibri" panose="020F0502020204030204" pitchFamily="34" charset="0"/>
                <a:cs typeface="Times New Roman" panose="02020603050405020304" pitchFamily="18" charset="0"/>
              </a:rPr>
              <a:t> R,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Vidyattama</a:t>
            </a:r>
            <a:r>
              <a:rPr lang="en-AU" sz="1800" dirty="0">
                <a:effectLst/>
                <a:latin typeface="Calibri" panose="020F0502020204030204" pitchFamily="34" charset="0"/>
                <a:ea typeface="Calibri" panose="020F0502020204030204" pitchFamily="34" charset="0"/>
                <a:cs typeface="Times New Roman" panose="02020603050405020304" pitchFamily="18" charset="0"/>
              </a:rPr>
              <a:t> Y, Yule A and McCabe M (2021)</a:t>
            </a:r>
            <a:r>
              <a:rPr lang="en-AU" sz="1800" spc="4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n-AU" sz="1800" u="sng" spc="4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Dropping off the Edge 2021: Persistent and multilayered disadvantage in Australia</a:t>
            </a:r>
            <a:r>
              <a:rPr lang="en-AU" sz="1800" spc="4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Jesuit Social Services, Melbourne.</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Victorian Government (2014)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8"/>
              </a:rPr>
              <a:t>Ravenhall Prison: Correctional facility development plan</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25 May 2022.</a:t>
            </a:r>
            <a:endParaRPr lang="en-AU" sz="1800" spc="4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35448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EB8F-F5A6-B2D3-FE3A-3C3F12ACE96F}"/>
              </a:ext>
            </a:extLst>
          </p:cNvPr>
          <p:cNvSpPr>
            <a:spLocks noGrp="1"/>
          </p:cNvSpPr>
          <p:nvPr>
            <p:ph type="title"/>
          </p:nvPr>
        </p:nvSpPr>
        <p:spPr>
          <a:xfrm>
            <a:off x="838200" y="105243"/>
            <a:ext cx="6650255" cy="472273"/>
          </a:xfrm>
        </p:spPr>
        <p:txBody>
          <a:bodyPr>
            <a:noAutofit/>
          </a:bodyPr>
          <a:lstStyle/>
          <a:p>
            <a:r>
              <a:rPr lang="en-AU" sz="4000" dirty="0">
                <a:latin typeface="+mn-lt"/>
              </a:rPr>
              <a:t>Selected references (cont.)</a:t>
            </a:r>
          </a:p>
        </p:txBody>
      </p:sp>
      <p:sp>
        <p:nvSpPr>
          <p:cNvPr id="3" name="Content Placeholder 2">
            <a:extLst>
              <a:ext uri="{FF2B5EF4-FFF2-40B4-BE49-F238E27FC236}">
                <a16:creationId xmlns:a16="http://schemas.microsoft.com/office/drawing/2014/main" id="{BB8B2CC1-0713-95C4-F347-FF0C293C92B7}"/>
              </a:ext>
            </a:extLst>
          </p:cNvPr>
          <p:cNvSpPr>
            <a:spLocks noGrp="1"/>
          </p:cNvSpPr>
          <p:nvPr>
            <p:ph idx="1"/>
          </p:nvPr>
        </p:nvSpPr>
        <p:spPr>
          <a:xfrm>
            <a:off x="838200" y="789272"/>
            <a:ext cx="10515600" cy="5784783"/>
          </a:xfrm>
        </p:spPr>
        <p:txBody>
          <a:bodyPr>
            <a:noAutofit/>
          </a:bodyPr>
          <a:lstStyle/>
          <a:p>
            <a:r>
              <a:rPr lang="en-AU" sz="1800" dirty="0">
                <a:effectLst/>
                <a:latin typeface="Calibri" panose="020F0502020204030204" pitchFamily="34" charset="0"/>
                <a:ea typeface="Calibri" panose="020F0502020204030204" pitchFamily="34" charset="0"/>
                <a:cs typeface="Times New Roman" panose="02020603050405020304" pitchFamily="18" charset="0"/>
              </a:rPr>
              <a:t>Wahlquist C (19 March 2020)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Australia's overcrowded prisons could struggle to control coronavirus, expert says; Governments urged to show a similar level of care to protecting prisons as they do to protecting aged care homes</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r>
              <a:rPr lang="en-AU" sz="1800" i="1" dirty="0">
                <a:effectLst/>
                <a:latin typeface="Calibri" panose="020F0502020204030204" pitchFamily="34" charset="0"/>
                <a:ea typeface="Calibri" panose="020F0502020204030204" pitchFamily="34" charset="0"/>
                <a:cs typeface="Times New Roman" panose="02020603050405020304" pitchFamily="18" charset="0"/>
              </a:rPr>
              <a:t>, The Guardian,</a:t>
            </a:r>
            <a:r>
              <a:rPr lang="en-AU" sz="1800" dirty="0">
                <a:effectLst/>
                <a:latin typeface="Calibri" panose="020F0502020204030204" pitchFamily="34" charset="0"/>
                <a:ea typeface="Calibri" panose="020F0502020204030204" pitchFamily="34" charset="0"/>
                <a:cs typeface="Times New Roman" panose="02020603050405020304" pitchFamily="18" charset="0"/>
              </a:rPr>
              <a:t> accessed 28 May 2022.</a:t>
            </a:r>
            <a:endParaRPr lang="en-AU" sz="1800" dirty="0">
              <a:effectLst/>
              <a:latin typeface="Calibri" panose="020F0502020204030204" pitchFamily="34" charset="0"/>
              <a:ea typeface="Calibri" panose="020F0502020204030204" pitchFamily="34" charset="0"/>
              <a:cs typeface="Calibri" panose="020F0502020204030204" pitchFamily="34" charset="0"/>
            </a:endParaRPr>
          </a:p>
          <a:p>
            <a:r>
              <a:rPr lang="en-AU" sz="1800" dirty="0">
                <a:effectLst/>
                <a:latin typeface="Calibri" panose="020F0502020204030204" pitchFamily="34" charset="0"/>
                <a:ea typeface="Calibri" panose="020F0502020204030204" pitchFamily="34" charset="0"/>
                <a:cs typeface="Times New Roman" panose="02020603050405020304" pitchFamily="18" charset="0"/>
              </a:rPr>
              <a:t>Walters R (2019) ‘</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Ecocrime</a:t>
            </a:r>
            <a:r>
              <a:rPr lang="en-AU" sz="1800" dirty="0">
                <a:effectLst/>
                <a:latin typeface="Calibri" panose="020F0502020204030204" pitchFamily="34" charset="0"/>
                <a:ea typeface="Calibri" panose="020F0502020204030204" pitchFamily="34" charset="0"/>
                <a:cs typeface="Times New Roman" panose="02020603050405020304" pitchFamily="18" charset="0"/>
              </a:rPr>
              <a:t>’, in McLaughlin E and Muncie J (eds)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Sage Dictionary of Criminology, </a:t>
            </a:r>
            <a:r>
              <a:rPr lang="en-AU" sz="1800" dirty="0">
                <a:effectLst/>
                <a:latin typeface="Calibri" panose="020F0502020204030204" pitchFamily="34" charset="0"/>
                <a:ea typeface="Calibri" panose="020F0502020204030204" pitchFamily="34" charset="0"/>
                <a:cs typeface="Times New Roman" panose="02020603050405020304" pitchFamily="18" charset="0"/>
              </a:rPr>
              <a:t>Sage Publications (4</a:t>
            </a:r>
            <a:r>
              <a:rPr lang="en-AU" sz="18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AU" sz="1800" dirty="0">
                <a:effectLst/>
                <a:latin typeface="Calibri" panose="020F0502020204030204" pitchFamily="34" charset="0"/>
                <a:ea typeface="Calibri" panose="020F0502020204030204" pitchFamily="34" charset="0"/>
                <a:cs typeface="Times New Roman" panose="02020603050405020304" pitchFamily="18" charset="0"/>
              </a:rPr>
              <a:t> ed), London.</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Westcott V and McCutcheon C (2013)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Ravenhall Grasslands Nature Conservation Reserve: Flora survey: Final report</a:t>
            </a:r>
            <a:r>
              <a:rPr lang="en-AU" sz="1800" dirty="0">
                <a:effectLst/>
                <a:latin typeface="Calibri" panose="020F0502020204030204" pitchFamily="34" charset="0"/>
                <a:ea typeface="Calibri" panose="020F0502020204030204" pitchFamily="34" charset="0"/>
                <a:cs typeface="Times New Roman" panose="02020603050405020304" pitchFamily="18" charset="0"/>
              </a:rPr>
              <a:t>’, Biosis (for Department of Justice).  </a:t>
            </a:r>
          </a:p>
          <a:p>
            <a:r>
              <a:rPr lang="en-AU" sz="1800" dirty="0">
                <a:effectLst/>
                <a:latin typeface="Calibri" panose="020F0502020204030204" pitchFamily="34" charset="0"/>
                <a:ea typeface="Calibri" panose="020F0502020204030204" pitchFamily="34" charset="0"/>
                <a:cs typeface="Times New Roman" panose="02020603050405020304" pitchFamily="18" charset="0"/>
              </a:rPr>
              <a:t>Woodruff R (2021a) ‘</a:t>
            </a:r>
            <a:r>
              <a:rPr lang="en-AU"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Ashley Youth Detention Centre – Future use of site</a:t>
            </a:r>
            <a:r>
              <a:rPr lang="en-AU" sz="1800" dirty="0">
                <a:effectLst/>
                <a:latin typeface="Calibri" panose="020F0502020204030204" pitchFamily="34" charset="0"/>
                <a:ea typeface="Calibri" panose="020F0502020204030204" pitchFamily="34" charset="0"/>
                <a:cs typeface="Times New Roman" panose="02020603050405020304" pitchFamily="18" charset="0"/>
              </a:rPr>
              <a:t>’, Tasmanian Greens MPs, accessed 13 April 2022.</a:t>
            </a:r>
          </a:p>
          <a:p>
            <a:pPr indent="0">
              <a:lnSpc>
                <a:spcPct val="150000"/>
              </a:lnSpc>
              <a:buNone/>
            </a:pPr>
            <a:r>
              <a:rPr lang="en-AU"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Legislation</a:t>
            </a:r>
            <a:endParaRPr lang="en-AU"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Clarence Valley Local Environment Plan 2011</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Contaminated Land Management Act 1997</a:t>
            </a:r>
            <a:r>
              <a:rPr lang="en-AU" sz="1800" dirty="0">
                <a:effectLst/>
                <a:latin typeface="Calibri" panose="020F0502020204030204" pitchFamily="34" charset="0"/>
                <a:ea typeface="Calibri" panose="020F0502020204030204" pitchFamily="34" charset="0"/>
                <a:cs typeface="Times New Roman" panose="02020603050405020304" pitchFamily="18" charset="0"/>
              </a:rPr>
              <a:t> (NSW)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CLM Act</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Environment Protection and Biodiversity Conservation Act 1999 </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r>
              <a:rPr lang="en-AU" sz="1800" dirty="0" err="1">
                <a:effectLst/>
                <a:latin typeface="Calibri" panose="020F0502020204030204" pitchFamily="34" charset="0"/>
                <a:ea typeface="Calibri" panose="020F0502020204030204" pitchFamily="34" charset="0"/>
                <a:cs typeface="Times New Roman" panose="02020603050405020304" pitchFamily="18" charset="0"/>
              </a:rPr>
              <a:t>Cth</a:t>
            </a:r>
            <a:r>
              <a:rPr lang="en-AU" sz="1800" dirty="0">
                <a:effectLst/>
                <a:latin typeface="Calibri" panose="020F0502020204030204" pitchFamily="34" charset="0"/>
                <a:ea typeface="Calibri" panose="020F0502020204030204" pitchFamily="34" charset="0"/>
                <a:cs typeface="Times New Roman" panose="02020603050405020304" pitchFamily="18" charset="0"/>
              </a:rPr>
              <a:t>)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EPBC Act</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Environmental Planning and Assessment Act 1979 </a:t>
            </a:r>
            <a:r>
              <a:rPr lang="en-AU" sz="1800" dirty="0">
                <a:effectLst/>
                <a:latin typeface="Calibri" panose="020F0502020204030204" pitchFamily="34" charset="0"/>
                <a:ea typeface="Calibri" panose="020F0502020204030204" pitchFamily="34" charset="0"/>
                <a:cs typeface="Times New Roman" panose="02020603050405020304" pitchFamily="18" charset="0"/>
              </a:rPr>
              <a:t>(NSW)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EP&amp;A Act</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Environmental Planning and Assessment Regulation</a:t>
            </a:r>
            <a:r>
              <a:rPr lang="en-AU" sz="1800" dirty="0">
                <a:effectLst/>
                <a:latin typeface="Calibri" panose="020F0502020204030204" pitchFamily="34" charset="0"/>
                <a:ea typeface="Calibri" panose="020F0502020204030204" pitchFamily="34" charset="0"/>
                <a:cs typeface="Times New Roman" panose="02020603050405020304" pitchFamily="18" charset="0"/>
              </a:rPr>
              <a:t> 2000 (NSW)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EP&amp;A Regulation</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0000"/>
              </a:lnSpc>
            </a:pPr>
            <a:r>
              <a:rPr lang="en-AU" sz="1800" i="1" dirty="0">
                <a:effectLst/>
                <a:latin typeface="Calibri" panose="020F0502020204030204" pitchFamily="34" charset="0"/>
                <a:ea typeface="Calibri" panose="020F0502020204030204" pitchFamily="34" charset="0"/>
                <a:cs typeface="Times New Roman" panose="02020603050405020304" pitchFamily="18" charset="0"/>
              </a:rPr>
              <a:t>Land and Environment Court Act 1979 </a:t>
            </a:r>
            <a:r>
              <a:rPr lang="en-AU" sz="1800" dirty="0">
                <a:effectLst/>
                <a:latin typeface="Calibri" panose="020F0502020204030204" pitchFamily="34" charset="0"/>
                <a:ea typeface="Calibri" panose="020F0502020204030204" pitchFamily="34" charset="0"/>
                <a:cs typeface="Times New Roman" panose="02020603050405020304" pitchFamily="18" charset="0"/>
              </a:rPr>
              <a:t>(NSW) [the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LEC Act</a:t>
            </a:r>
            <a:r>
              <a:rPr lang="en-AU" sz="18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178813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816AD-F91B-2BF9-D9AA-82C0D03890BD}"/>
              </a:ext>
            </a:extLst>
          </p:cNvPr>
          <p:cNvSpPr>
            <a:spLocks noGrp="1"/>
          </p:cNvSpPr>
          <p:nvPr>
            <p:ph type="title"/>
          </p:nvPr>
        </p:nvSpPr>
        <p:spPr>
          <a:xfrm>
            <a:off x="468224" y="480630"/>
            <a:ext cx="2913452" cy="635901"/>
          </a:xfrm>
        </p:spPr>
        <p:txBody>
          <a:bodyPr>
            <a:noAutofit/>
          </a:bodyPr>
          <a:lstStyle/>
          <a:p>
            <a:r>
              <a:rPr lang="en-AU" sz="4800" b="1" dirty="0">
                <a:solidFill>
                  <a:schemeClr val="bg1">
                    <a:lumMod val="95000"/>
                  </a:schemeClr>
                </a:solidFill>
                <a:latin typeface="+mn-lt"/>
              </a:rPr>
              <a:t>Overview</a:t>
            </a:r>
          </a:p>
        </p:txBody>
      </p:sp>
      <p:sp>
        <p:nvSpPr>
          <p:cNvPr id="5" name="TextBox 4">
            <a:extLst>
              <a:ext uri="{FF2B5EF4-FFF2-40B4-BE49-F238E27FC236}">
                <a16:creationId xmlns:a16="http://schemas.microsoft.com/office/drawing/2014/main" id="{A7D8A48E-C4B6-DB14-85A6-4A58B42A9103}"/>
              </a:ext>
            </a:extLst>
          </p:cNvPr>
          <p:cNvSpPr txBox="1"/>
          <p:nvPr/>
        </p:nvSpPr>
        <p:spPr>
          <a:xfrm>
            <a:off x="4409173" y="5668265"/>
            <a:ext cx="5498431" cy="989823"/>
          </a:xfrm>
          <a:prstGeom prst="rect">
            <a:avLst/>
          </a:prstGeom>
          <a:noFill/>
        </p:spPr>
        <p:txBody>
          <a:bodyPr wrap="square">
            <a:spAutoFit/>
          </a:bodyPr>
          <a:lstStyle/>
          <a:p>
            <a:pPr>
              <a:lnSpc>
                <a:spcPct val="80000"/>
              </a:lnSpc>
            </a:pPr>
            <a:r>
              <a:rPr lang="en-AU" altLang="en-US" sz="3600" b="1" dirty="0">
                <a:latin typeface="Calibri" panose="020F0502020204030204" pitchFamily="34" charset="0"/>
                <a:cs typeface="Calibri" panose="020F0502020204030204" pitchFamily="34" charset="0"/>
              </a:rPr>
              <a:t>PowerPoint:  aprj.com.au</a:t>
            </a:r>
          </a:p>
          <a:p>
            <a:pPr>
              <a:lnSpc>
                <a:spcPct val="80000"/>
              </a:lnSpc>
            </a:pPr>
            <a:r>
              <a:rPr lang="en-AU" altLang="en-US" sz="3600" dirty="0">
                <a:latin typeface="Calibri" panose="020F0502020204030204" pitchFamily="34" charset="0"/>
                <a:cs typeface="Calibri" panose="020F0502020204030204" pitchFamily="34" charset="0"/>
              </a:rPr>
              <a:t>(refer Vol.5, Iss.1, Art.3)</a:t>
            </a:r>
          </a:p>
        </p:txBody>
      </p:sp>
      <p:sp>
        <p:nvSpPr>
          <p:cNvPr id="7" name="Content Placeholder 2">
            <a:extLst>
              <a:ext uri="{FF2B5EF4-FFF2-40B4-BE49-F238E27FC236}">
                <a16:creationId xmlns:a16="http://schemas.microsoft.com/office/drawing/2014/main" id="{32E07F75-3CE6-B61C-DA01-29374245F241}"/>
              </a:ext>
            </a:extLst>
          </p:cNvPr>
          <p:cNvSpPr txBox="1">
            <a:spLocks/>
          </p:cNvSpPr>
          <p:nvPr/>
        </p:nvSpPr>
        <p:spPr>
          <a:xfrm>
            <a:off x="4222082" y="2576397"/>
            <a:ext cx="7110063"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sz="4800"/>
              <a:t>Are prisons green crimes?</a:t>
            </a:r>
            <a:endParaRPr lang="en-AU" sz="4800" dirty="0"/>
          </a:p>
        </p:txBody>
      </p:sp>
    </p:spTree>
    <p:extLst>
      <p:ext uri="{BB962C8B-B14F-4D97-AF65-F5344CB8AC3E}">
        <p14:creationId xmlns:p14="http://schemas.microsoft.com/office/powerpoint/2010/main" val="2622821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295048" y="365127"/>
            <a:ext cx="6744302" cy="1325563"/>
          </a:xfrm>
        </p:spPr>
        <p:txBody>
          <a:bodyPr>
            <a:normAutofit/>
          </a:bodyPr>
          <a:lstStyle/>
          <a:p>
            <a:r>
              <a:rPr lang="en-AU" b="1" dirty="0">
                <a:latin typeface="+mn-lt"/>
              </a:rPr>
              <a:t>‘Green crimes’ definition (1)</a:t>
            </a: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295048" y="1893003"/>
            <a:ext cx="6744302" cy="3497145"/>
          </a:xfrm>
        </p:spPr>
        <p:txBody>
          <a:bodyPr>
            <a:normAutofit/>
          </a:bodyPr>
          <a:lstStyle/>
          <a:p>
            <a:r>
              <a:rPr lang="en-AU" sz="3600" b="1" dirty="0"/>
              <a:t>Law-based definition:</a:t>
            </a:r>
            <a:r>
              <a:rPr lang="en-AU" sz="3600" dirty="0"/>
              <a:t> Illegal activities and/or omissions that harm, destroy, degrade, threaten or place at risk the environment, ecology and/or species</a:t>
            </a:r>
          </a:p>
          <a:p>
            <a:pPr marL="0" indent="0">
              <a:buNone/>
            </a:pPr>
            <a:r>
              <a:rPr lang="en-AU" sz="2400" dirty="0"/>
              <a:t>(amalgam of definitions by AFP, Europol, Situ &amp; Emmons, Higgins, Walters)</a:t>
            </a:r>
          </a:p>
        </p:txBody>
      </p:sp>
    </p:spTree>
    <p:extLst>
      <p:ext uri="{BB962C8B-B14F-4D97-AF65-F5344CB8AC3E}">
        <p14:creationId xmlns:p14="http://schemas.microsoft.com/office/powerpoint/2010/main" val="3282825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295048" y="1"/>
            <a:ext cx="6744302" cy="1325563"/>
          </a:xfrm>
        </p:spPr>
        <p:txBody>
          <a:bodyPr>
            <a:normAutofit/>
          </a:bodyPr>
          <a:lstStyle/>
          <a:p>
            <a:r>
              <a:rPr lang="en-AU" b="1" dirty="0">
                <a:latin typeface="+mn-lt"/>
              </a:rPr>
              <a:t>‘Green crimes’ definition (2)</a:t>
            </a: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295048" y="1180734"/>
            <a:ext cx="6744302" cy="5677267"/>
          </a:xfrm>
        </p:spPr>
        <p:txBody>
          <a:bodyPr>
            <a:normAutofit fontScale="32500" lnSpcReduction="20000"/>
          </a:bodyPr>
          <a:lstStyle/>
          <a:p>
            <a:pPr>
              <a:lnSpc>
                <a:spcPct val="120000"/>
              </a:lnSpc>
            </a:pPr>
            <a:r>
              <a:rPr lang="en-AU" sz="11100" b="1" dirty="0"/>
              <a:t>Non-law-based (or harm-based) definition: </a:t>
            </a:r>
            <a:r>
              <a:rPr lang="en-AU" sz="11100" dirty="0"/>
              <a:t>Grave offenses against the environment, ecology and/or species including any activities and/or omissions that cause them harm, destruction, degradation, threat or risk </a:t>
            </a:r>
          </a:p>
          <a:p>
            <a:pPr marL="0" indent="0">
              <a:lnSpc>
                <a:spcPct val="120000"/>
              </a:lnSpc>
              <a:buNone/>
            </a:pPr>
            <a:r>
              <a:rPr lang="en-AU" sz="6000" dirty="0"/>
              <a:t>(akin to Earth lawyer, Polly Higgins’ definition of ‘ecocide’ which linked severely diminished ‘peaceful enjoyment’ with international crimes under the Rome Statute being against peace)</a:t>
            </a:r>
          </a:p>
        </p:txBody>
      </p:sp>
    </p:spTree>
    <p:extLst>
      <p:ext uri="{BB962C8B-B14F-4D97-AF65-F5344CB8AC3E}">
        <p14:creationId xmlns:p14="http://schemas.microsoft.com/office/powerpoint/2010/main" val="333412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295048" y="1"/>
            <a:ext cx="6744302" cy="1325563"/>
          </a:xfrm>
        </p:spPr>
        <p:txBody>
          <a:bodyPr>
            <a:normAutofit/>
          </a:bodyPr>
          <a:lstStyle/>
          <a:p>
            <a:r>
              <a:rPr lang="en-AU" b="1" dirty="0" err="1">
                <a:latin typeface="+mn-lt"/>
              </a:rPr>
              <a:t>Jewkes</a:t>
            </a:r>
            <a:r>
              <a:rPr lang="en-AU" b="1" dirty="0">
                <a:latin typeface="+mn-lt"/>
              </a:rPr>
              <a:t> and Moran:</a:t>
            </a: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295048" y="1180734"/>
            <a:ext cx="6744302" cy="5677267"/>
          </a:xfrm>
        </p:spPr>
        <p:txBody>
          <a:bodyPr>
            <a:normAutofit/>
          </a:bodyPr>
          <a:lstStyle/>
          <a:p>
            <a:pPr>
              <a:lnSpc>
                <a:spcPct val="120000"/>
              </a:lnSpc>
            </a:pPr>
            <a:r>
              <a:rPr lang="en-AU" sz="3600" dirty="0">
                <a:latin typeface="Calibri" panose="020F0502020204030204" pitchFamily="34" charset="0"/>
                <a:ea typeface="Calibri" panose="020F0502020204030204" pitchFamily="34" charset="0"/>
                <a:cs typeface="Times New Roman" panose="02020603050405020304" pitchFamily="18" charset="0"/>
              </a:rPr>
              <a:t>‘…the expansion of correctional systems… has been widely criticized by criminologists and others for its financial and human costs but the environmental cost of mass incarceration has yet to attract widespread critique.’ </a:t>
            </a:r>
            <a:endParaRPr lang="en-AU" sz="3600" dirty="0"/>
          </a:p>
        </p:txBody>
      </p:sp>
    </p:spTree>
    <p:extLst>
      <p:ext uri="{BB962C8B-B14F-4D97-AF65-F5344CB8AC3E}">
        <p14:creationId xmlns:p14="http://schemas.microsoft.com/office/powerpoint/2010/main" val="2586238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06290" y="298384"/>
            <a:ext cx="8286549" cy="1325563"/>
          </a:xfrm>
        </p:spPr>
        <p:txBody>
          <a:bodyPr>
            <a:normAutofit fontScale="90000"/>
          </a:bodyPr>
          <a:lstStyle/>
          <a:p>
            <a:r>
              <a:rPr lang="en-AU" sz="4900" b="1" dirty="0">
                <a:latin typeface="Calibri" panose="020F0502020204030204" pitchFamily="34" charset="0"/>
                <a:ea typeface="Calibri" panose="020F0502020204030204" pitchFamily="34" charset="0"/>
                <a:cs typeface="Times New Roman" panose="02020603050405020304" pitchFamily="18" charset="0"/>
              </a:rPr>
              <a:t>3 green injustices of imprisonment</a:t>
            </a:r>
            <a:endParaRPr lang="en-AU" sz="4800"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06290" y="2071478"/>
            <a:ext cx="7523747" cy="5604669"/>
          </a:xfrm>
        </p:spPr>
        <p:txBody>
          <a:bodyPr>
            <a:noAutofit/>
          </a:bodyPr>
          <a:lstStyle/>
          <a:p>
            <a:r>
              <a:rPr lang="en-AU" sz="3600" dirty="0"/>
              <a:t>It is submitted that green criminologists should generally oppose mass incarceration due to the following 3 green injustices:</a:t>
            </a:r>
            <a:endParaRPr lang="en-AU" sz="2400" dirty="0"/>
          </a:p>
        </p:txBody>
      </p:sp>
    </p:spTree>
    <p:extLst>
      <p:ext uri="{BB962C8B-B14F-4D97-AF65-F5344CB8AC3E}">
        <p14:creationId xmlns:p14="http://schemas.microsoft.com/office/powerpoint/2010/main" val="4210574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1. Environmental injustice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253332"/>
            <a:ext cx="6744302" cy="5604669"/>
          </a:xfrm>
        </p:spPr>
        <p:txBody>
          <a:bodyPr>
            <a:noAutofit/>
          </a:bodyPr>
          <a:lstStyle/>
          <a:p>
            <a:r>
              <a:rPr lang="en-AU" sz="3600" dirty="0">
                <a:ea typeface="Times New Roman" panose="02020603050405020304" pitchFamily="18" charset="0"/>
                <a:cs typeface="Times New Roman" panose="02020603050405020304" pitchFamily="18" charset="0"/>
              </a:rPr>
              <a:t>Environmental discrimination stems from the environmental racism movement (1970s-80s): disadvantaged people observed to live in inferior environments with less nature and more waste</a:t>
            </a:r>
          </a:p>
          <a:p>
            <a:r>
              <a:rPr lang="en-AU" sz="3600" dirty="0">
                <a:ea typeface="Times New Roman" panose="02020603050405020304" pitchFamily="18" charset="0"/>
                <a:cs typeface="Times New Roman" panose="02020603050405020304" pitchFamily="18" charset="0"/>
              </a:rPr>
              <a:t>Prisoners are from disadvantaged backgrounds &amp; live in inferior environments</a:t>
            </a:r>
          </a:p>
        </p:txBody>
      </p:sp>
    </p:spTree>
    <p:extLst>
      <p:ext uri="{BB962C8B-B14F-4D97-AF65-F5344CB8AC3E}">
        <p14:creationId xmlns:p14="http://schemas.microsoft.com/office/powerpoint/2010/main" val="3545345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E140E-3A2C-3A98-32D1-8EC0EF7DD77E}"/>
              </a:ext>
            </a:extLst>
          </p:cNvPr>
          <p:cNvSpPr>
            <a:spLocks noGrp="1"/>
          </p:cNvSpPr>
          <p:nvPr>
            <p:ph type="title"/>
          </p:nvPr>
        </p:nvSpPr>
        <p:spPr>
          <a:xfrm>
            <a:off x="3073668" y="-72232"/>
            <a:ext cx="7806088" cy="1325563"/>
          </a:xfrm>
        </p:spPr>
        <p:txBody>
          <a:bodyPr>
            <a:normAutofit/>
          </a:bodyPr>
          <a:lstStyle/>
          <a:p>
            <a:r>
              <a:rPr lang="en-AU" b="1" dirty="0">
                <a:effectLst/>
                <a:latin typeface="Calibri" panose="020F0502020204030204" pitchFamily="34" charset="0"/>
                <a:ea typeface="Calibri" panose="020F0502020204030204" pitchFamily="34" charset="0"/>
                <a:cs typeface="Times New Roman" panose="02020603050405020304" pitchFamily="18" charset="0"/>
              </a:rPr>
              <a:t>Environmental injustice -  Reported examples </a:t>
            </a:r>
            <a:endParaRPr lang="en-AU" b="1" dirty="0">
              <a:latin typeface="+mn-lt"/>
            </a:endParaRPr>
          </a:p>
        </p:txBody>
      </p:sp>
      <p:sp>
        <p:nvSpPr>
          <p:cNvPr id="3" name="Content Placeholder 2">
            <a:extLst>
              <a:ext uri="{FF2B5EF4-FFF2-40B4-BE49-F238E27FC236}">
                <a16:creationId xmlns:a16="http://schemas.microsoft.com/office/drawing/2014/main" id="{ED2CC57E-5CDE-F8BA-3AC3-45E8E330B142}"/>
              </a:ext>
            </a:extLst>
          </p:cNvPr>
          <p:cNvSpPr>
            <a:spLocks noGrp="1"/>
          </p:cNvSpPr>
          <p:nvPr>
            <p:ph idx="1"/>
          </p:nvPr>
        </p:nvSpPr>
        <p:spPr>
          <a:xfrm>
            <a:off x="3073668" y="1253332"/>
            <a:ext cx="7013608" cy="5388101"/>
          </a:xfrm>
        </p:spPr>
        <p:txBody>
          <a:bodyPr>
            <a:noAutofit/>
          </a:bodyPr>
          <a:lstStyle/>
          <a:p>
            <a:r>
              <a:rPr lang="en-AU" b="1" dirty="0">
                <a:effectLst/>
                <a:latin typeface="Calibri" panose="020F0502020204030204" pitchFamily="34" charset="0"/>
                <a:ea typeface="Calibri" panose="020F0502020204030204" pitchFamily="34" charset="0"/>
              </a:rPr>
              <a:t>Temperature extremes </a:t>
            </a:r>
            <a:r>
              <a:rPr lang="en-AU" sz="2400" dirty="0">
                <a:latin typeface="Calibri" panose="020F0502020204030204" pitchFamily="34" charset="0"/>
                <a:ea typeface="Calibri" panose="020F0502020204030204" pitchFamily="34" charset="0"/>
              </a:rPr>
              <a:t>(e.g. Roebourne C.C. &amp; Alice Springs C.C.)</a:t>
            </a:r>
          </a:p>
          <a:p>
            <a:r>
              <a:rPr lang="en-AU" b="1" dirty="0">
                <a:latin typeface="Calibri" panose="020F0502020204030204" pitchFamily="34" charset="0"/>
                <a:ea typeface="Calibri" panose="020F0502020204030204" pitchFamily="34" charset="0"/>
              </a:rPr>
              <a:t>M</a:t>
            </a:r>
            <a:r>
              <a:rPr lang="en-AU" b="1" dirty="0">
                <a:effectLst/>
                <a:latin typeface="Calibri" panose="020F0502020204030204" pitchFamily="34" charset="0"/>
                <a:ea typeface="Calibri" panose="020F0502020204030204" pitchFamily="34" charset="0"/>
              </a:rPr>
              <a:t>ouse and cockroach infestations </a:t>
            </a:r>
            <a:r>
              <a:rPr lang="en-AU" sz="2400" dirty="0">
                <a:latin typeface="Calibri" panose="020F0502020204030204" pitchFamily="34" charset="0"/>
                <a:ea typeface="Calibri" panose="020F0502020204030204" pitchFamily="34" charset="0"/>
              </a:rPr>
              <a:t>(e.g. Hakea Prison &amp; Wellington C.C.); </a:t>
            </a:r>
          </a:p>
          <a:p>
            <a:r>
              <a:rPr lang="en-AU" b="1" dirty="0">
                <a:latin typeface="Calibri" panose="020F0502020204030204" pitchFamily="34" charset="0"/>
                <a:ea typeface="Calibri" panose="020F0502020204030204" pitchFamily="34" charset="0"/>
              </a:rPr>
              <a:t>Overcrowding</a:t>
            </a:r>
            <a:r>
              <a:rPr lang="en-AU" dirty="0">
                <a:latin typeface="Calibri" panose="020F0502020204030204" pitchFamily="34" charset="0"/>
                <a:ea typeface="Calibri" panose="020F0502020204030204" pitchFamily="34" charset="0"/>
              </a:rPr>
              <a:t> </a:t>
            </a:r>
            <a:r>
              <a:rPr lang="en-AU" sz="2400" dirty="0">
                <a:latin typeface="Calibri" panose="020F0502020204030204" pitchFamily="34" charset="0"/>
                <a:ea typeface="Calibri" panose="020F0502020204030204" pitchFamily="34" charset="0"/>
              </a:rPr>
              <a:t>(e.g. Darwin C.C. &amp; John Moroney C.C.) </a:t>
            </a:r>
          </a:p>
          <a:p>
            <a:r>
              <a:rPr lang="en-AU" b="1" dirty="0">
                <a:latin typeface="Calibri" panose="020F0502020204030204" pitchFamily="34" charset="0"/>
                <a:ea typeface="Calibri" panose="020F0502020204030204" pitchFamily="34" charset="0"/>
              </a:rPr>
              <a:t>N</a:t>
            </a:r>
            <a:r>
              <a:rPr lang="en-AU" b="1" dirty="0">
                <a:effectLst/>
                <a:latin typeface="Calibri" panose="020F0502020204030204" pitchFamily="34" charset="0"/>
                <a:ea typeface="Calibri" panose="020F0502020204030204" pitchFamily="34" charset="0"/>
              </a:rPr>
              <a:t>ot evacuated when floods and fires nearby</a:t>
            </a:r>
            <a:r>
              <a:rPr lang="en-AU" dirty="0">
                <a:effectLst/>
                <a:latin typeface="Calibri" panose="020F0502020204030204" pitchFamily="34" charset="0"/>
                <a:ea typeface="Calibri" panose="020F0502020204030204" pitchFamily="34" charset="0"/>
              </a:rPr>
              <a:t> </a:t>
            </a:r>
            <a:r>
              <a:rPr lang="en-AU" sz="2400" dirty="0">
                <a:latin typeface="Calibri" panose="020F0502020204030204" pitchFamily="34" charset="0"/>
                <a:ea typeface="Calibri" panose="020F0502020204030204" pitchFamily="34" charset="0"/>
              </a:rPr>
              <a:t>(e.g. Lithgow C.C. and Geoffrey Pearce C.C.)</a:t>
            </a:r>
          </a:p>
          <a:p>
            <a:r>
              <a:rPr lang="en-AU" b="1" dirty="0">
                <a:latin typeface="Calibri" panose="020F0502020204030204" pitchFamily="34" charset="0"/>
                <a:ea typeface="Calibri" panose="020F0502020204030204" pitchFamily="34" charset="0"/>
              </a:rPr>
              <a:t>Built</a:t>
            </a:r>
            <a:r>
              <a:rPr lang="en-AU" b="1" dirty="0">
                <a:effectLst/>
                <a:latin typeface="Calibri" panose="020F0502020204030204" pitchFamily="34" charset="0"/>
                <a:ea typeface="Calibri" panose="020F0502020204030204" pitchFamily="34" charset="0"/>
              </a:rPr>
              <a:t> on swamps </a:t>
            </a:r>
            <a:r>
              <a:rPr lang="en-AU" sz="2400" dirty="0">
                <a:latin typeface="Calibri" panose="020F0502020204030204" pitchFamily="34" charset="0"/>
                <a:ea typeface="Calibri" panose="020F0502020204030204" pitchFamily="34" charset="0"/>
              </a:rPr>
              <a:t>(e.g. John Moroney C.C.) or </a:t>
            </a:r>
            <a:r>
              <a:rPr lang="en-AU" b="1" dirty="0">
                <a:effectLst/>
                <a:latin typeface="Calibri" panose="020F0502020204030204" pitchFamily="34" charset="0"/>
                <a:ea typeface="Calibri" panose="020F0502020204030204" pitchFamily="34" charset="0"/>
              </a:rPr>
              <a:t>contaminated former landfill/industrial sites </a:t>
            </a:r>
            <a:r>
              <a:rPr lang="en-AU" sz="2400" dirty="0">
                <a:latin typeface="Calibri" panose="020F0502020204030204" pitchFamily="34" charset="0"/>
                <a:ea typeface="Calibri" panose="020F0502020204030204" pitchFamily="34" charset="0"/>
              </a:rPr>
              <a:t>(e.g. the site in Camellia, Western Sydney proposed for a prison for 1000 inmates)</a:t>
            </a:r>
          </a:p>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a:t>
            </a:r>
            <a:r>
              <a:rPr lang="en-AU" sz="2400" dirty="0" err="1">
                <a:effectLst/>
                <a:latin typeface="Calibri" panose="020F0502020204030204" pitchFamily="34" charset="0"/>
                <a:ea typeface="Calibri" panose="020F0502020204030204" pitchFamily="34" charset="0"/>
                <a:cs typeface="Times New Roman" panose="02020603050405020304" pitchFamily="18" charset="0"/>
              </a:rPr>
              <a:t>Tanton</a:t>
            </a:r>
            <a:r>
              <a:rPr lang="en-AU" sz="2400" dirty="0">
                <a:effectLst/>
                <a:latin typeface="Calibri" panose="020F0502020204030204" pitchFamily="34" charset="0"/>
                <a:ea typeface="Calibri" panose="020F0502020204030204" pitchFamily="34" charset="0"/>
                <a:cs typeface="Times New Roman" panose="02020603050405020304" pitchFamily="18" charset="0"/>
              </a:rPr>
              <a:t> et al. 2021:11; </a:t>
            </a:r>
            <a:r>
              <a:rPr lang="en-AU" sz="2400" dirty="0" err="1">
                <a:effectLst/>
                <a:latin typeface="Calibri" panose="020F0502020204030204" pitchFamily="34" charset="0"/>
                <a:ea typeface="Calibri" panose="020F0502020204030204" pitchFamily="34" charset="0"/>
                <a:cs typeface="Times New Roman" panose="02020603050405020304" pitchFamily="18" charset="0"/>
              </a:rPr>
              <a:t>Farcic</a:t>
            </a:r>
            <a:r>
              <a:rPr lang="en-AU" sz="2400" dirty="0">
                <a:effectLst/>
                <a:latin typeface="Calibri" panose="020F0502020204030204" pitchFamily="34" charset="0"/>
                <a:ea typeface="Calibri" panose="020F0502020204030204" pitchFamily="34" charset="0"/>
                <a:cs typeface="Times New Roman" panose="02020603050405020304" pitchFamily="18" charset="0"/>
              </a:rPr>
              <a:t> 2013; Gregory and Lowther 2021; Edwards 2022; Bradshaw 2018)</a:t>
            </a:r>
            <a:endParaRPr lang="en-AU" sz="24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42931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2141</TotalTime>
  <Words>2383</Words>
  <Application>Microsoft Office PowerPoint</Application>
  <PresentationFormat>Widescreen</PresentationFormat>
  <Paragraphs>131</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Times New Roman</vt:lpstr>
      <vt:lpstr>Office Theme</vt:lpstr>
      <vt:lpstr>Prisons as environmental crime</vt:lpstr>
      <vt:lpstr>PowerPoint Presentation</vt:lpstr>
      <vt:lpstr>Overview</vt:lpstr>
      <vt:lpstr>‘Green crimes’ definition (1)</vt:lpstr>
      <vt:lpstr>‘Green crimes’ definition (2)</vt:lpstr>
      <vt:lpstr>Jewkes and Moran:</vt:lpstr>
      <vt:lpstr>3 green injustices of imprisonment</vt:lpstr>
      <vt:lpstr>1. Environmental injustice </vt:lpstr>
      <vt:lpstr>Environmental injustice -  Reported examples </vt:lpstr>
      <vt:lpstr>Environmental injustice -  Specific example: Silverwater </vt:lpstr>
      <vt:lpstr>Environmental injustice -  Silverwater (cont.)</vt:lpstr>
      <vt:lpstr>2. Ecological injustice </vt:lpstr>
      <vt:lpstr>Ecological Injustice example: Clarence CC</vt:lpstr>
      <vt:lpstr>Local Environment Plan:  Clarence C.C. (cont.)</vt:lpstr>
      <vt:lpstr>3. Species injustice </vt:lpstr>
      <vt:lpstr>Species injustice example: Ravenhall C.C.</vt:lpstr>
      <vt:lpstr>Species injustice example:  Ravenhall C.C. (cont.)</vt:lpstr>
      <vt:lpstr>Offsets</vt:lpstr>
      <vt:lpstr>Conclusion</vt:lpstr>
      <vt:lpstr>Conclusion (cont.)</vt:lpstr>
      <vt:lpstr>Selected references</vt:lpstr>
      <vt:lpstr>Thank you</vt:lpstr>
      <vt:lpstr>Selected references</vt:lpstr>
      <vt:lpstr>Selected references (cont.)</vt:lpstr>
      <vt:lpstr>Selected references (cont.)</vt:lpstr>
      <vt:lpstr>Selected references (cont.)</vt:lpstr>
      <vt:lpstr>Selected references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Cameron Russell</dc:creator>
  <cp:lastModifiedBy>Cameron Russell</cp:lastModifiedBy>
  <cp:revision>18</cp:revision>
  <dcterms:created xsi:type="dcterms:W3CDTF">2022-11-07T06:54:00Z</dcterms:created>
  <dcterms:modified xsi:type="dcterms:W3CDTF">2025-06-11T02:04:06Z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1026149</vt:lpwstr>
  </property>
  <property fmtid="{D5CDD505-2E9C-101B-9397-08002B2CF9AE}" name="NXPowerLiteSettings" pid="3">
    <vt:lpwstr>E700052003A000</vt:lpwstr>
  </property>
  <property fmtid="{D5CDD505-2E9C-101B-9397-08002B2CF9AE}" name="NXPowerLiteVersion" pid="4">
    <vt:lpwstr>D9.1.7</vt:lpwstr>
  </property>
</Properties>
</file>