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drawingml.chart+xml" PartName="/ppt/charts/chart1.xml"/>
  <Override ContentType="application/vnd.ms-office.chartstyle+xml" PartName="/ppt/charts/style1.xml"/>
  <Override ContentType="application/vnd.ms-office.chartcolorstyle+xml" PartName="/ppt/charts/colors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4"/>
  </p:notesMasterIdLst>
  <p:sldIdLst>
    <p:sldId id="256" r:id="rId2"/>
    <p:sldId id="287" r:id="rId3"/>
    <p:sldId id="257" r:id="rId4"/>
    <p:sldId id="281" r:id="rId5"/>
    <p:sldId id="280" r:id="rId6"/>
    <p:sldId id="279" r:id="rId7"/>
    <p:sldId id="285" r:id="rId8"/>
    <p:sldId id="282" r:id="rId9"/>
    <p:sldId id="284" r:id="rId10"/>
    <p:sldId id="286" r:id="rId11"/>
    <p:sldId id="310" r:id="rId12"/>
    <p:sldId id="333" r:id="rId13"/>
    <p:sldId id="334" r:id="rId14"/>
    <p:sldId id="335" r:id="rId15"/>
    <p:sldId id="336" r:id="rId16"/>
    <p:sldId id="337" r:id="rId17"/>
    <p:sldId id="314" r:id="rId18"/>
    <p:sldId id="339" r:id="rId19"/>
    <p:sldId id="342" r:id="rId20"/>
    <p:sldId id="343" r:id="rId21"/>
    <p:sldId id="341" r:id="rId22"/>
    <p:sldId id="338" r:id="rId23"/>
    <p:sldId id="313" r:id="rId24"/>
    <p:sldId id="315" r:id="rId25"/>
    <p:sldId id="344" r:id="rId26"/>
    <p:sldId id="345" r:id="rId27"/>
    <p:sldId id="346" r:id="rId28"/>
    <p:sldId id="317" r:id="rId29"/>
    <p:sldId id="347" r:id="rId30"/>
    <p:sldId id="318" r:id="rId31"/>
    <p:sldId id="319" r:id="rId32"/>
    <p:sldId id="348" r:id="rId33"/>
  </p:sldIdLst>
  <p:sldSz cx="9144000" cy="6858000" type="screen4x3"/>
  <p:notesSz cx="6858000" cy="9144000"/>
  <p:defaultTextStyle>
    <a:defPPr>
      <a:defRPr lang="en-AU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00"/>
    <a:srgbClr val="008000"/>
    <a:srgbClr val="E9F5CA"/>
    <a:srgbClr val="FFFFCC"/>
    <a:srgbClr val="FFFF00"/>
    <a:srgbClr val="096713"/>
    <a:srgbClr val="B3D3EA"/>
    <a:srgbClr val="78A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610" autoAdjust="0"/>
    <p:restoredTop sz="73153" autoAdjust="0"/>
  </p:normalViewPr>
  <p:slideViewPr>
    <p:cSldViewPr>
      <p:cViewPr varScale="1">
        <p:scale>
          <a:sx n="76" d="100"/>
          <a:sy n="76" d="100"/>
        </p:scale>
        <p:origin x="22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opyw\OneDrive\Documents\Deakin%20Uni\Master%20of%20Criminology%20A704-2022\T1-AIX702%20Major%20Thesis%20A%20&amp;%20AIX703%20MT%20B\Fig%201.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546935201022057E-2"/>
          <c:y val="1.0485300395142214E-2"/>
          <c:w val="0.91953404106371051"/>
          <c:h val="0.755554512694675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Sheet1!$B$1:$B$2</c:f>
              <c:strCache>
                <c:ptCount val="2"/>
                <c:pt idx="0">
                  <c:v>Total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Sheet1!$B$3:$B$34</c:f>
              <c:numCache>
                <c:formatCode>General</c:formatCode>
                <c:ptCount val="32"/>
                <c:pt idx="0">
                  <c:v>0.37</c:v>
                </c:pt>
                <c:pt idx="1">
                  <c:v>0.23</c:v>
                </c:pt>
                <c:pt idx="2">
                  <c:v>0.21</c:v>
                </c:pt>
                <c:pt idx="3">
                  <c:v>0.27</c:v>
                </c:pt>
                <c:pt idx="4">
                  <c:v>0.34</c:v>
                </c:pt>
                <c:pt idx="5">
                  <c:v>0.32</c:v>
                </c:pt>
                <c:pt idx="6">
                  <c:v>0.27</c:v>
                </c:pt>
                <c:pt idx="7">
                  <c:v>0.33</c:v>
                </c:pt>
                <c:pt idx="8">
                  <c:v>0.4</c:v>
                </c:pt>
                <c:pt idx="9">
                  <c:v>0.3</c:v>
                </c:pt>
                <c:pt idx="10">
                  <c:v>0.28999999999999998</c:v>
                </c:pt>
                <c:pt idx="11">
                  <c:v>0.26</c:v>
                </c:pt>
                <c:pt idx="12">
                  <c:v>0.23</c:v>
                </c:pt>
                <c:pt idx="13">
                  <c:v>0.19</c:v>
                </c:pt>
                <c:pt idx="14">
                  <c:v>0.15</c:v>
                </c:pt>
                <c:pt idx="15">
                  <c:v>0.15</c:v>
                </c:pt>
                <c:pt idx="16">
                  <c:v>0.11</c:v>
                </c:pt>
                <c:pt idx="17">
                  <c:v>0.15</c:v>
                </c:pt>
                <c:pt idx="18">
                  <c:v>0.17</c:v>
                </c:pt>
                <c:pt idx="19">
                  <c:v>0.15</c:v>
                </c:pt>
                <c:pt idx="20">
                  <c:v>0.2</c:v>
                </c:pt>
                <c:pt idx="21">
                  <c:v>0.2</c:v>
                </c:pt>
                <c:pt idx="22">
                  <c:v>0.14000000000000001</c:v>
                </c:pt>
                <c:pt idx="23">
                  <c:v>0.17</c:v>
                </c:pt>
                <c:pt idx="24">
                  <c:v>0.16</c:v>
                </c:pt>
                <c:pt idx="25">
                  <c:v>0.17</c:v>
                </c:pt>
                <c:pt idx="26">
                  <c:v>0.21</c:v>
                </c:pt>
                <c:pt idx="27">
                  <c:v>0.18</c:v>
                </c:pt>
                <c:pt idx="28">
                  <c:v>0.17</c:v>
                </c:pt>
                <c:pt idx="29">
                  <c:v>0.21</c:v>
                </c:pt>
                <c:pt idx="30">
                  <c:v>0.22</c:v>
                </c:pt>
                <c:pt idx="31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CA-44CD-A461-0784F4960637}"/>
            </c:ext>
          </c:extLst>
        </c:ser>
        <c:ser>
          <c:idx val="1"/>
          <c:order val="1"/>
          <c:tx>
            <c:strRef>
              <c:f>Sheet1!$C$1:$C$2</c:f>
              <c:strCache>
                <c:ptCount val="2"/>
                <c:pt idx="0">
                  <c:v>Indig. Rate per 100 relevant inmates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Sheet1!$C$3:$C$34</c:f>
              <c:numCache>
                <c:formatCode>General</c:formatCode>
                <c:ptCount val="32"/>
                <c:pt idx="0">
                  <c:v>0.44</c:v>
                </c:pt>
                <c:pt idx="1">
                  <c:v>0.23</c:v>
                </c:pt>
                <c:pt idx="2">
                  <c:v>0.18</c:v>
                </c:pt>
                <c:pt idx="3">
                  <c:v>0.21</c:v>
                </c:pt>
                <c:pt idx="4">
                  <c:v>0.43</c:v>
                </c:pt>
                <c:pt idx="5">
                  <c:v>0.4</c:v>
                </c:pt>
                <c:pt idx="6">
                  <c:v>0.4</c:v>
                </c:pt>
                <c:pt idx="7">
                  <c:v>0.28000000000000003</c:v>
                </c:pt>
                <c:pt idx="8">
                  <c:v>0.28999999999999998</c:v>
                </c:pt>
                <c:pt idx="9">
                  <c:v>0.23</c:v>
                </c:pt>
                <c:pt idx="10">
                  <c:v>0.34</c:v>
                </c:pt>
                <c:pt idx="11">
                  <c:v>0.31</c:v>
                </c:pt>
                <c:pt idx="12">
                  <c:v>0.13</c:v>
                </c:pt>
                <c:pt idx="13">
                  <c:v>0.27</c:v>
                </c:pt>
                <c:pt idx="14">
                  <c:v>0.12</c:v>
                </c:pt>
                <c:pt idx="15">
                  <c:v>0.14000000000000001</c:v>
                </c:pt>
                <c:pt idx="16">
                  <c:v>0.05</c:v>
                </c:pt>
                <c:pt idx="17">
                  <c:v>0.12</c:v>
                </c:pt>
                <c:pt idx="18">
                  <c:v>0.09</c:v>
                </c:pt>
                <c:pt idx="19">
                  <c:v>0.09</c:v>
                </c:pt>
                <c:pt idx="20">
                  <c:v>0.18</c:v>
                </c:pt>
                <c:pt idx="21">
                  <c:v>0.16</c:v>
                </c:pt>
                <c:pt idx="22">
                  <c:v>0.08</c:v>
                </c:pt>
                <c:pt idx="23">
                  <c:v>0.11</c:v>
                </c:pt>
                <c:pt idx="24">
                  <c:v>0.11</c:v>
                </c:pt>
                <c:pt idx="25">
                  <c:v>0.15</c:v>
                </c:pt>
                <c:pt idx="26">
                  <c:v>0.18</c:v>
                </c:pt>
                <c:pt idx="27">
                  <c:v>0.14000000000000001</c:v>
                </c:pt>
                <c:pt idx="28">
                  <c:v>0.14000000000000001</c:v>
                </c:pt>
                <c:pt idx="29">
                  <c:v>0.13</c:v>
                </c:pt>
                <c:pt idx="30">
                  <c:v>0.11</c:v>
                </c:pt>
                <c:pt idx="31">
                  <c:v>0.09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CA-44CD-A461-0784F4960637}"/>
            </c:ext>
          </c:extLst>
        </c:ser>
        <c:ser>
          <c:idx val="2"/>
          <c:order val="2"/>
          <c:tx>
            <c:strRef>
              <c:f>Sheet1!$D$1:$D$2</c:f>
              <c:strCache>
                <c:ptCount val="2"/>
                <c:pt idx="0">
                  <c:v>Non-Indig. Rate per 100 relevant inmates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Sheet1!$D$3:$D$34</c:f>
              <c:numCache>
                <c:formatCode>General</c:formatCode>
                <c:ptCount val="32"/>
                <c:pt idx="0">
                  <c:v>0.37</c:v>
                </c:pt>
                <c:pt idx="1">
                  <c:v>0.24</c:v>
                </c:pt>
                <c:pt idx="2">
                  <c:v>0.21</c:v>
                </c:pt>
                <c:pt idx="3">
                  <c:v>0.28999999999999998</c:v>
                </c:pt>
                <c:pt idx="4">
                  <c:v>0.32</c:v>
                </c:pt>
                <c:pt idx="5">
                  <c:v>0.3</c:v>
                </c:pt>
                <c:pt idx="6">
                  <c:v>0.24</c:v>
                </c:pt>
                <c:pt idx="7">
                  <c:v>0.35</c:v>
                </c:pt>
                <c:pt idx="8">
                  <c:v>0.43</c:v>
                </c:pt>
                <c:pt idx="9">
                  <c:v>0.31</c:v>
                </c:pt>
                <c:pt idx="10">
                  <c:v>0.28000000000000003</c:v>
                </c:pt>
                <c:pt idx="11">
                  <c:v>0.24</c:v>
                </c:pt>
                <c:pt idx="12">
                  <c:v>0.26</c:v>
                </c:pt>
                <c:pt idx="13">
                  <c:v>0.17</c:v>
                </c:pt>
                <c:pt idx="14">
                  <c:v>0.16</c:v>
                </c:pt>
                <c:pt idx="15">
                  <c:v>0.16</c:v>
                </c:pt>
                <c:pt idx="16">
                  <c:v>0.13</c:v>
                </c:pt>
                <c:pt idx="17">
                  <c:v>0.16</c:v>
                </c:pt>
                <c:pt idx="18">
                  <c:v>0.19</c:v>
                </c:pt>
                <c:pt idx="19">
                  <c:v>0.17</c:v>
                </c:pt>
                <c:pt idx="20">
                  <c:v>0.2</c:v>
                </c:pt>
                <c:pt idx="21">
                  <c:v>0.21</c:v>
                </c:pt>
                <c:pt idx="22">
                  <c:v>0.17</c:v>
                </c:pt>
                <c:pt idx="23">
                  <c:v>0.2</c:v>
                </c:pt>
                <c:pt idx="24">
                  <c:v>0.18</c:v>
                </c:pt>
                <c:pt idx="25">
                  <c:v>0.18</c:v>
                </c:pt>
                <c:pt idx="26">
                  <c:v>0.23</c:v>
                </c:pt>
                <c:pt idx="27">
                  <c:v>0.19</c:v>
                </c:pt>
                <c:pt idx="28">
                  <c:v>0.18</c:v>
                </c:pt>
                <c:pt idx="29">
                  <c:v>0.23</c:v>
                </c:pt>
                <c:pt idx="30">
                  <c:v>0.26</c:v>
                </c:pt>
                <c:pt idx="31">
                  <c:v>0.18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CA-44CD-A461-0784F4960637}"/>
            </c:ext>
          </c:extLst>
        </c:ser>
        <c:ser>
          <c:idx val="3"/>
          <c:order val="3"/>
          <c:tx>
            <c:strRef>
              <c:f>Sheet1!$E$1:$E$2</c:f>
              <c:strCache>
                <c:ptCount val="2"/>
                <c:pt idx="0">
                  <c:v>Male Rate per 100 relevant inmates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Sheet1!$E$3:$E$34</c:f>
              <c:numCache>
                <c:formatCode>General</c:formatCode>
                <c:ptCount val="32"/>
                <c:pt idx="0">
                  <c:v>0.38</c:v>
                </c:pt>
                <c:pt idx="1">
                  <c:v>0.24</c:v>
                </c:pt>
                <c:pt idx="2">
                  <c:v>0.21</c:v>
                </c:pt>
                <c:pt idx="3">
                  <c:v>0.28000000000000003</c:v>
                </c:pt>
                <c:pt idx="4">
                  <c:v>0.32</c:v>
                </c:pt>
                <c:pt idx="5">
                  <c:v>0.33</c:v>
                </c:pt>
                <c:pt idx="6">
                  <c:v>0.28000000000000003</c:v>
                </c:pt>
                <c:pt idx="7">
                  <c:v>0.34</c:v>
                </c:pt>
                <c:pt idx="8">
                  <c:v>0.42</c:v>
                </c:pt>
                <c:pt idx="9">
                  <c:v>0.3</c:v>
                </c:pt>
                <c:pt idx="10">
                  <c:v>0.3</c:v>
                </c:pt>
                <c:pt idx="11">
                  <c:v>0.27</c:v>
                </c:pt>
                <c:pt idx="12">
                  <c:v>0.23</c:v>
                </c:pt>
                <c:pt idx="13">
                  <c:v>0.19</c:v>
                </c:pt>
                <c:pt idx="14">
                  <c:v>0.16</c:v>
                </c:pt>
                <c:pt idx="15">
                  <c:v>0.15</c:v>
                </c:pt>
                <c:pt idx="16">
                  <c:v>0.11</c:v>
                </c:pt>
                <c:pt idx="17">
                  <c:v>0.15</c:v>
                </c:pt>
                <c:pt idx="18">
                  <c:v>0.17</c:v>
                </c:pt>
                <c:pt idx="19">
                  <c:v>0.15</c:v>
                </c:pt>
                <c:pt idx="20">
                  <c:v>0.21</c:v>
                </c:pt>
                <c:pt idx="21">
                  <c:v>0.2</c:v>
                </c:pt>
                <c:pt idx="22">
                  <c:v>0.15</c:v>
                </c:pt>
                <c:pt idx="23">
                  <c:v>0.18</c:v>
                </c:pt>
                <c:pt idx="24">
                  <c:v>0.16</c:v>
                </c:pt>
                <c:pt idx="25">
                  <c:v>0.18</c:v>
                </c:pt>
                <c:pt idx="26">
                  <c:v>0.23</c:v>
                </c:pt>
                <c:pt idx="27">
                  <c:v>0.18</c:v>
                </c:pt>
                <c:pt idx="28">
                  <c:v>0.18</c:v>
                </c:pt>
                <c:pt idx="29">
                  <c:v>0.22</c:v>
                </c:pt>
                <c:pt idx="30">
                  <c:v>0.23</c:v>
                </c:pt>
                <c:pt idx="31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0CA-44CD-A461-0784F4960637}"/>
            </c:ext>
          </c:extLst>
        </c:ser>
        <c:ser>
          <c:idx val="4"/>
          <c:order val="4"/>
          <c:tx>
            <c:strRef>
              <c:f>Sheet1!$F$1:$F$2</c:f>
              <c:strCache>
                <c:ptCount val="2"/>
                <c:pt idx="0">
                  <c:v>Female Rate per 100 relevant inmates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Sheet1!$F$3:$F$34</c:f>
              <c:numCache>
                <c:formatCode>General</c:formatCode>
                <c:ptCount val="32"/>
                <c:pt idx="0">
                  <c:v>0.26</c:v>
                </c:pt>
                <c:pt idx="1">
                  <c:v>0.14000000000000001</c:v>
                </c:pt>
                <c:pt idx="2">
                  <c:v>0.13</c:v>
                </c:pt>
                <c:pt idx="3">
                  <c:v>0</c:v>
                </c:pt>
                <c:pt idx="4">
                  <c:v>0.72</c:v>
                </c:pt>
                <c:pt idx="5">
                  <c:v>0.12</c:v>
                </c:pt>
                <c:pt idx="6">
                  <c:v>0</c:v>
                </c:pt>
                <c:pt idx="7">
                  <c:v>0.18</c:v>
                </c:pt>
                <c:pt idx="8">
                  <c:v>0.18</c:v>
                </c:pt>
                <c:pt idx="9">
                  <c:v>0.22</c:v>
                </c:pt>
                <c:pt idx="10">
                  <c:v>0.28999999999999998</c:v>
                </c:pt>
                <c:pt idx="11">
                  <c:v>0.13</c:v>
                </c:pt>
                <c:pt idx="12">
                  <c:v>0.27</c:v>
                </c:pt>
                <c:pt idx="13">
                  <c:v>0.19</c:v>
                </c:pt>
                <c:pt idx="14">
                  <c:v>0.06</c:v>
                </c:pt>
                <c:pt idx="15">
                  <c:v>0.23</c:v>
                </c:pt>
                <c:pt idx="16">
                  <c:v>0.05</c:v>
                </c:pt>
                <c:pt idx="17">
                  <c:v>0.05</c:v>
                </c:pt>
                <c:pt idx="18">
                  <c:v>0.15</c:v>
                </c:pt>
                <c:pt idx="19">
                  <c:v>0.09</c:v>
                </c:pt>
                <c:pt idx="20">
                  <c:v>0</c:v>
                </c:pt>
                <c:pt idx="21">
                  <c:v>0.15</c:v>
                </c:pt>
                <c:pt idx="22">
                  <c:v>0</c:v>
                </c:pt>
                <c:pt idx="23">
                  <c:v>0.04</c:v>
                </c:pt>
                <c:pt idx="24">
                  <c:v>0.12</c:v>
                </c:pt>
                <c:pt idx="25">
                  <c:v>0.03</c:v>
                </c:pt>
                <c:pt idx="26">
                  <c:v>0.03</c:v>
                </c:pt>
                <c:pt idx="27">
                  <c:v>0.18</c:v>
                </c:pt>
                <c:pt idx="28">
                  <c:v>0.06</c:v>
                </c:pt>
                <c:pt idx="29">
                  <c:v>0.06</c:v>
                </c:pt>
                <c:pt idx="30">
                  <c:v>0.1</c:v>
                </c:pt>
                <c:pt idx="31">
                  <c:v>0.15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30CA-44CD-A461-0784F4960637}"/>
            </c:ext>
          </c:extLst>
        </c:ser>
        <c:ser>
          <c:idx val="5"/>
          <c:order val="5"/>
          <c:tx>
            <c:strRef>
              <c:f>Sheet1!$G$1:$G$2</c:f>
              <c:strCache>
                <c:ptCount val="2"/>
                <c:pt idx="0">
                  <c:v>&lt;25 years Rate per 100 relevant inmates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Sheet1!$G$3:$G$34</c:f>
              <c:numCache>
                <c:formatCode>General</c:formatCode>
                <c:ptCount val="32"/>
                <c:pt idx="0">
                  <c:v>0.34</c:v>
                </c:pt>
                <c:pt idx="1">
                  <c:v>0.16</c:v>
                </c:pt>
                <c:pt idx="2">
                  <c:v>0.14000000000000001</c:v>
                </c:pt>
                <c:pt idx="3">
                  <c:v>0.28999999999999998</c:v>
                </c:pt>
                <c:pt idx="4">
                  <c:v>0.24</c:v>
                </c:pt>
                <c:pt idx="5">
                  <c:v>0.32</c:v>
                </c:pt>
                <c:pt idx="6">
                  <c:v>0.23</c:v>
                </c:pt>
                <c:pt idx="7">
                  <c:v>0.18</c:v>
                </c:pt>
                <c:pt idx="8">
                  <c:v>0.46</c:v>
                </c:pt>
                <c:pt idx="9">
                  <c:v>0.16</c:v>
                </c:pt>
                <c:pt idx="10">
                  <c:v>0.25</c:v>
                </c:pt>
                <c:pt idx="11">
                  <c:v>0.12</c:v>
                </c:pt>
                <c:pt idx="12">
                  <c:v>0.09</c:v>
                </c:pt>
                <c:pt idx="13">
                  <c:v>0.11</c:v>
                </c:pt>
                <c:pt idx="14">
                  <c:v>0.04</c:v>
                </c:pt>
                <c:pt idx="15">
                  <c:v>0.06</c:v>
                </c:pt>
                <c:pt idx="16">
                  <c:v>0.02</c:v>
                </c:pt>
                <c:pt idx="17">
                  <c:v>0.06</c:v>
                </c:pt>
                <c:pt idx="18">
                  <c:v>0.04</c:v>
                </c:pt>
                <c:pt idx="19">
                  <c:v>0.02</c:v>
                </c:pt>
                <c:pt idx="20">
                  <c:v>0.09</c:v>
                </c:pt>
                <c:pt idx="21">
                  <c:v>0.09</c:v>
                </c:pt>
                <c:pt idx="22">
                  <c:v>0.06</c:v>
                </c:pt>
                <c:pt idx="23">
                  <c:v>0.04</c:v>
                </c:pt>
                <c:pt idx="24">
                  <c:v>0.02</c:v>
                </c:pt>
                <c:pt idx="25">
                  <c:v>0.02</c:v>
                </c:pt>
                <c:pt idx="26">
                  <c:v>0.08</c:v>
                </c:pt>
                <c:pt idx="27">
                  <c:v>0.08</c:v>
                </c:pt>
                <c:pt idx="28">
                  <c:v>0.08</c:v>
                </c:pt>
                <c:pt idx="29">
                  <c:v>7.0000000000000007E-2</c:v>
                </c:pt>
                <c:pt idx="30">
                  <c:v>0.02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30CA-44CD-A461-0784F4960637}"/>
            </c:ext>
          </c:extLst>
        </c:ser>
        <c:ser>
          <c:idx val="6"/>
          <c:order val="6"/>
          <c:tx>
            <c:strRef>
              <c:f>Sheet1!$H$1:$H$2</c:f>
              <c:strCache>
                <c:ptCount val="2"/>
                <c:pt idx="0">
                  <c:v>25-39 years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Sheet1!$H$3:$H$34</c:f>
              <c:numCache>
                <c:formatCode>General</c:formatCode>
                <c:ptCount val="32"/>
                <c:pt idx="0">
                  <c:v>0.32</c:v>
                </c:pt>
                <c:pt idx="1">
                  <c:v>0.16</c:v>
                </c:pt>
                <c:pt idx="2">
                  <c:v>0.16</c:v>
                </c:pt>
                <c:pt idx="3">
                  <c:v>0.23</c:v>
                </c:pt>
                <c:pt idx="4">
                  <c:v>0.31</c:v>
                </c:pt>
                <c:pt idx="5">
                  <c:v>0.24</c:v>
                </c:pt>
                <c:pt idx="6">
                  <c:v>0.23</c:v>
                </c:pt>
                <c:pt idx="7">
                  <c:v>0.27</c:v>
                </c:pt>
                <c:pt idx="8">
                  <c:v>0.28999999999999998</c:v>
                </c:pt>
                <c:pt idx="9">
                  <c:v>0.31</c:v>
                </c:pt>
                <c:pt idx="10">
                  <c:v>0.25</c:v>
                </c:pt>
                <c:pt idx="11">
                  <c:v>0.27</c:v>
                </c:pt>
                <c:pt idx="12">
                  <c:v>0.16</c:v>
                </c:pt>
                <c:pt idx="13">
                  <c:v>0.14000000000000001</c:v>
                </c:pt>
                <c:pt idx="14">
                  <c:v>0.09</c:v>
                </c:pt>
                <c:pt idx="15">
                  <c:v>0.12</c:v>
                </c:pt>
                <c:pt idx="16">
                  <c:v>0.06</c:v>
                </c:pt>
                <c:pt idx="17">
                  <c:v>0.06</c:v>
                </c:pt>
                <c:pt idx="18">
                  <c:v>0.1</c:v>
                </c:pt>
                <c:pt idx="19">
                  <c:v>0.11</c:v>
                </c:pt>
                <c:pt idx="20">
                  <c:v>7.0000000000000007E-2</c:v>
                </c:pt>
                <c:pt idx="21">
                  <c:v>0.12</c:v>
                </c:pt>
                <c:pt idx="22">
                  <c:v>0.05</c:v>
                </c:pt>
                <c:pt idx="23">
                  <c:v>0.06</c:v>
                </c:pt>
                <c:pt idx="24">
                  <c:v>0.05</c:v>
                </c:pt>
                <c:pt idx="25">
                  <c:v>0.08</c:v>
                </c:pt>
                <c:pt idx="26">
                  <c:v>0.08</c:v>
                </c:pt>
                <c:pt idx="27">
                  <c:v>0.08</c:v>
                </c:pt>
                <c:pt idx="28">
                  <c:v>0.06</c:v>
                </c:pt>
                <c:pt idx="29">
                  <c:v>0.08</c:v>
                </c:pt>
                <c:pt idx="30">
                  <c:v>0.09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30CA-44CD-A461-0784F4960637}"/>
            </c:ext>
          </c:extLst>
        </c:ser>
        <c:ser>
          <c:idx val="7"/>
          <c:order val="7"/>
          <c:tx>
            <c:strRef>
              <c:f>Sheet1!$I$1:$I$2</c:f>
              <c:strCache>
                <c:ptCount val="2"/>
                <c:pt idx="0">
                  <c:v>40-54 years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Sheet1!$I$3:$I$34</c:f>
              <c:numCache>
                <c:formatCode>General</c:formatCode>
                <c:ptCount val="32"/>
                <c:pt idx="0">
                  <c:v>0.41</c:v>
                </c:pt>
                <c:pt idx="1">
                  <c:v>0.24</c:v>
                </c:pt>
                <c:pt idx="2">
                  <c:v>0.36</c:v>
                </c:pt>
                <c:pt idx="3">
                  <c:v>0.21</c:v>
                </c:pt>
                <c:pt idx="4">
                  <c:v>0.37</c:v>
                </c:pt>
                <c:pt idx="5">
                  <c:v>0.4</c:v>
                </c:pt>
                <c:pt idx="6">
                  <c:v>0.36</c:v>
                </c:pt>
                <c:pt idx="7">
                  <c:v>0.63</c:v>
                </c:pt>
                <c:pt idx="8">
                  <c:v>0.47</c:v>
                </c:pt>
                <c:pt idx="9">
                  <c:v>0.28999999999999998</c:v>
                </c:pt>
                <c:pt idx="10">
                  <c:v>0.26</c:v>
                </c:pt>
                <c:pt idx="11">
                  <c:v>0.15</c:v>
                </c:pt>
                <c:pt idx="12">
                  <c:v>0.41</c:v>
                </c:pt>
                <c:pt idx="13">
                  <c:v>0.26</c:v>
                </c:pt>
                <c:pt idx="14">
                  <c:v>0.31</c:v>
                </c:pt>
                <c:pt idx="15">
                  <c:v>0.21</c:v>
                </c:pt>
                <c:pt idx="16">
                  <c:v>0.11</c:v>
                </c:pt>
                <c:pt idx="17">
                  <c:v>0.18</c:v>
                </c:pt>
                <c:pt idx="18">
                  <c:v>0.19</c:v>
                </c:pt>
                <c:pt idx="19">
                  <c:v>0.24</c:v>
                </c:pt>
                <c:pt idx="20">
                  <c:v>0.26</c:v>
                </c:pt>
                <c:pt idx="21">
                  <c:v>0.21</c:v>
                </c:pt>
                <c:pt idx="22">
                  <c:v>0.15</c:v>
                </c:pt>
                <c:pt idx="23">
                  <c:v>0.28999999999999998</c:v>
                </c:pt>
                <c:pt idx="24">
                  <c:v>0.24</c:v>
                </c:pt>
                <c:pt idx="25">
                  <c:v>0.18</c:v>
                </c:pt>
                <c:pt idx="26">
                  <c:v>0.19</c:v>
                </c:pt>
                <c:pt idx="27">
                  <c:v>0.17</c:v>
                </c:pt>
                <c:pt idx="28">
                  <c:v>0.24</c:v>
                </c:pt>
                <c:pt idx="29">
                  <c:v>0.24</c:v>
                </c:pt>
                <c:pt idx="30">
                  <c:v>0.21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30CA-44CD-A461-0784F4960637}"/>
            </c:ext>
          </c:extLst>
        </c:ser>
        <c:ser>
          <c:idx val="8"/>
          <c:order val="8"/>
          <c:tx>
            <c:strRef>
              <c:f>Sheet1!$J$1:$J$2</c:f>
              <c:strCache>
                <c:ptCount val="2"/>
                <c:pt idx="0">
                  <c:v>55+ years</c:v>
                </c:pt>
                <c:pt idx="1">
                  <c:v>Rate per 100 relevant inmates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Sheet1!$A$3:$A$34</c:f>
              <c:numCache>
                <c:formatCode>General</c:formatCode>
                <c:ptCount val="32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  <c:pt idx="28">
                  <c:v>2018</c:v>
                </c:pt>
                <c:pt idx="29">
                  <c:v>2019</c:v>
                </c:pt>
                <c:pt idx="30">
                  <c:v>2020</c:v>
                </c:pt>
                <c:pt idx="31">
                  <c:v>2021</c:v>
                </c:pt>
              </c:numCache>
            </c:numRef>
          </c:cat>
          <c:val>
            <c:numRef>
              <c:f>Sheet1!$J$3:$J$34</c:f>
              <c:numCache>
                <c:formatCode>General</c:formatCode>
                <c:ptCount val="32"/>
                <c:pt idx="0">
                  <c:v>1.99</c:v>
                </c:pt>
                <c:pt idx="1">
                  <c:v>3.04</c:v>
                </c:pt>
                <c:pt idx="2">
                  <c:v>1.05</c:v>
                </c:pt>
                <c:pt idx="3">
                  <c:v>1.0900000000000001</c:v>
                </c:pt>
                <c:pt idx="4">
                  <c:v>1.45</c:v>
                </c:pt>
                <c:pt idx="5">
                  <c:v>0.98</c:v>
                </c:pt>
                <c:pt idx="6">
                  <c:v>0.73</c:v>
                </c:pt>
                <c:pt idx="7">
                  <c:v>0.82</c:v>
                </c:pt>
                <c:pt idx="8">
                  <c:v>1.1100000000000001</c:v>
                </c:pt>
                <c:pt idx="9">
                  <c:v>1.02</c:v>
                </c:pt>
                <c:pt idx="10">
                  <c:v>1.25</c:v>
                </c:pt>
                <c:pt idx="11">
                  <c:v>1.3</c:v>
                </c:pt>
                <c:pt idx="12">
                  <c:v>1.06</c:v>
                </c:pt>
                <c:pt idx="13">
                  <c:v>0.77</c:v>
                </c:pt>
                <c:pt idx="14">
                  <c:v>0.62</c:v>
                </c:pt>
                <c:pt idx="15">
                  <c:v>0.64</c:v>
                </c:pt>
                <c:pt idx="16">
                  <c:v>0.88</c:v>
                </c:pt>
                <c:pt idx="17">
                  <c:v>1.1000000000000001</c:v>
                </c:pt>
                <c:pt idx="18">
                  <c:v>1.05</c:v>
                </c:pt>
                <c:pt idx="19">
                  <c:v>0.56000000000000005</c:v>
                </c:pt>
                <c:pt idx="20">
                  <c:v>1.33</c:v>
                </c:pt>
                <c:pt idx="21">
                  <c:v>1</c:v>
                </c:pt>
                <c:pt idx="22">
                  <c:v>0.97</c:v>
                </c:pt>
                <c:pt idx="23">
                  <c:v>0.87</c:v>
                </c:pt>
                <c:pt idx="24">
                  <c:v>1.01</c:v>
                </c:pt>
                <c:pt idx="25">
                  <c:v>1.1499999999999999</c:v>
                </c:pt>
                <c:pt idx="26">
                  <c:v>1.54</c:v>
                </c:pt>
                <c:pt idx="27">
                  <c:v>1.1399999999999999</c:v>
                </c:pt>
                <c:pt idx="28">
                  <c:v>0.79</c:v>
                </c:pt>
                <c:pt idx="29">
                  <c:v>1.19</c:v>
                </c:pt>
                <c:pt idx="30">
                  <c:v>1.33</c:v>
                </c:pt>
                <c:pt idx="3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30CA-44CD-A461-0784F49606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58521711"/>
        <c:axId val="1658530031"/>
      </c:lineChart>
      <c:catAx>
        <c:axId val="16585217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530031"/>
        <c:crosses val="autoZero"/>
        <c:auto val="1"/>
        <c:lblAlgn val="ctr"/>
        <c:lblOffset val="100"/>
        <c:noMultiLvlLbl val="0"/>
      </c:catAx>
      <c:valAx>
        <c:axId val="165853003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585217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70259912201233E-3"/>
          <c:y val="0.83111426405828148"/>
          <c:w val="0.92923890321231972"/>
          <c:h val="0.1688857359417184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E2D22FCD-D39C-01D1-C4A1-81E02EC006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AU" alt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137528C0-84AF-4AD0-E424-710C7A2455B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alt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1765908D-CB54-AC61-AC0E-6567E547CF0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AF962C39-1448-A8DA-4308-4BAE4F905D8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81926" name="Rectangle 6">
            <a:extLst>
              <a:ext uri="{FF2B5EF4-FFF2-40B4-BE49-F238E27FC236}">
                <a16:creationId xmlns:a16="http://schemas.microsoft.com/office/drawing/2014/main" id="{359005B3-C389-66F3-93F9-87D228C3715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AU" altLang="en-US"/>
          </a:p>
        </p:txBody>
      </p:sp>
      <p:sp>
        <p:nvSpPr>
          <p:cNvPr id="81927" name="Rectangle 7">
            <a:extLst>
              <a:ext uri="{FF2B5EF4-FFF2-40B4-BE49-F238E27FC236}">
                <a16:creationId xmlns:a16="http://schemas.microsoft.com/office/drawing/2014/main" id="{A16E8DD0-028A-2B7A-4D52-52CD9ACCD6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D6D583-FBFE-4A85-8174-86F53C2494B2}" type="slidenum">
              <a:rPr lang="en-AU" altLang="en-US"/>
              <a:pPr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E94EE07-57EC-5EAD-833D-A265B1BF48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5A136D-8587-467C-B6C7-D097866733C5}" type="slidenum">
              <a:rPr lang="en-AU" altLang="en-US"/>
              <a:pPr/>
              <a:t>1</a:t>
            </a:fld>
            <a:endParaRPr lang="en-AU" altLang="en-US"/>
          </a:p>
        </p:txBody>
      </p:sp>
      <p:sp>
        <p:nvSpPr>
          <p:cNvPr id="107522" name="Rectangle 2">
            <a:extLst>
              <a:ext uri="{FF2B5EF4-FFF2-40B4-BE49-F238E27FC236}">
                <a16:creationId xmlns:a16="http://schemas.microsoft.com/office/drawing/2014/main" id="{450954F3-8547-4032-C658-0B512644576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5089BC0D-A6CB-A71F-9CC6-D30DD5CF69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11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487694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12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1324698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13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4116404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14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319762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15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441740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16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607932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17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9596100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18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8823721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19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4926619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20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828972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E08870D-D2D9-51EE-AD23-1FAAC497E9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6B274E-BA9E-40C9-9390-5D11F9FC9DAC}" type="slidenum">
              <a:rPr lang="en-AU" altLang="en-US"/>
              <a:pPr/>
              <a:t>3</a:t>
            </a:fld>
            <a:endParaRPr lang="en-AU" altLang="en-US"/>
          </a:p>
        </p:txBody>
      </p:sp>
      <p:sp>
        <p:nvSpPr>
          <p:cNvPr id="112642" name="Rectangle 2">
            <a:extLst>
              <a:ext uri="{FF2B5EF4-FFF2-40B4-BE49-F238E27FC236}">
                <a16:creationId xmlns:a16="http://schemas.microsoft.com/office/drawing/2014/main" id="{3AF668F1-4B30-36DC-26D6-42E8224740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0E1BC95D-C590-A543-27CB-5B1EC07C97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21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4895343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22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791395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23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6804546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24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63225516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25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743365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26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3279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27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5395787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28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9237438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29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15516799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30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2384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4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431737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31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514537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32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8669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5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483909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6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7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29533823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8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303669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9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964806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D84212-1A1F-9BF5-E22C-C8AF305E66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F65319-179D-4327-8830-1DC32F240B31}" type="slidenum">
              <a:rPr lang="en-AU" altLang="en-US"/>
              <a:pPr/>
              <a:t>10</a:t>
            </a:fld>
            <a:endParaRPr lang="en-AU" altLang="en-US"/>
          </a:p>
        </p:txBody>
      </p:sp>
      <p:sp>
        <p:nvSpPr>
          <p:cNvPr id="110594" name="Rectangle 2">
            <a:extLst>
              <a:ext uri="{FF2B5EF4-FFF2-40B4-BE49-F238E27FC236}">
                <a16:creationId xmlns:a16="http://schemas.microsoft.com/office/drawing/2014/main" id="{17CD430B-F8FF-2F9C-9DA5-8B3A1B41AD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B6775240-F6AC-CAB0-A502-8A43BE57B5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n-US" dirty="0"/>
          </a:p>
        </p:txBody>
      </p:sp>
    </p:spTree>
    <p:extLst>
      <p:ext uri="{BB962C8B-B14F-4D97-AF65-F5344CB8AC3E}">
        <p14:creationId xmlns:p14="http://schemas.microsoft.com/office/powerpoint/2010/main" val="10443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E2B889D-8096-1138-0565-1273199DDD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3400" y="5181600"/>
            <a:ext cx="67056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AU" altLang="en-US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A463E239-D59E-9E1B-275C-B17D4871B4D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33400" y="5911850"/>
            <a:ext cx="6705600" cy="441325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AU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8B12A-93E8-F547-4569-318F1286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0D8F-92DF-4E18-C105-A1220E2009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022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0FCB88-3867-8492-00E7-955E3A482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86550" y="503238"/>
            <a:ext cx="2152650" cy="57451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1A8584-45FE-6FBD-BD5F-971D5A657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8600" y="503238"/>
            <a:ext cx="6305550" cy="57451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9927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5AD1F-9270-18DD-E808-8B0DE4EA3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96DA4-8467-1776-8190-7CF7FD2E3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699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B8878-40AE-07B8-C8AF-B270724B8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F1365-0BEB-D012-2522-E5519C03B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7403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60149-EAC0-5B3A-0FB3-6458A3636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9AE60-CC68-6077-61FD-0B6D49840A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90600" y="1981200"/>
            <a:ext cx="3581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5B68A-A850-1B2D-6379-F0B52C27F4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4400" y="1981200"/>
            <a:ext cx="35814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70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118B4-A26E-7534-C18C-39C2C1CB9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E5E86-3AE0-D77B-5738-423BF7B0DC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6682AB-5986-463C-FE69-5D1DAD601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95765E-00FE-29AA-139E-89E719691A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D2EA3A-7D85-532D-37FA-1945A93A3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4449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534FD-8A95-71E9-6579-CBBC8D0D0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7907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99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00D12-2419-76EE-033B-23845EC6B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6F7BC-AD9B-B526-9BE3-A3BF7789E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E4909-E4C4-E23D-22FD-EC083EA08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0232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E8C2B-E922-C832-E93D-EBB9D87F0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7EC93-44FE-FB47-BA42-F71948B85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7FC33-EF9C-8224-1B59-A52D20FCA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688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BF51C97-4101-DB6B-7966-D92317E6C5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503238"/>
            <a:ext cx="86106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AU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2FCE51-0390-A03D-F592-B07B6F860B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9812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prj.com.au/data.html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51400160-A52D-A54E-7C15-B2D1E2F571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512" y="5445224"/>
            <a:ext cx="8503096" cy="56778"/>
          </a:xfrm>
        </p:spPr>
        <p:txBody>
          <a:bodyPr/>
          <a:lstStyle/>
          <a:p>
            <a:r>
              <a:rPr lang="en-AU" altLang="en-US" b="1" dirty="0"/>
              <a:t>Relationship between </a:t>
            </a:r>
            <a:br>
              <a:rPr lang="en-AU" altLang="en-US" b="1" dirty="0"/>
            </a:br>
            <a:r>
              <a:rPr lang="en-AU" altLang="en-US" b="1" dirty="0"/>
              <a:t>health &amp; deaths in custody</a:t>
            </a:r>
            <a:br>
              <a:rPr lang="en-AU" altLang="en-US" sz="1000" dirty="0"/>
            </a:br>
            <a:br>
              <a:rPr lang="en-AU" altLang="en-US" sz="1000" dirty="0"/>
            </a:br>
            <a:r>
              <a:rPr lang="en-AU" altLang="en-US" sz="3200" dirty="0"/>
              <a:t>Cameron Russell, Deakin University</a:t>
            </a:r>
            <a:br>
              <a:rPr lang="en-AU" altLang="en-US" sz="3200" dirty="0"/>
            </a:br>
            <a:r>
              <a:rPr lang="en-AU" altLang="en-US" sz="2400" dirty="0"/>
              <a:t>Master of Criminology (Major Thesis)</a:t>
            </a:r>
            <a:br>
              <a:rPr lang="en-AU" altLang="en-US" sz="2400" dirty="0"/>
            </a:br>
            <a:r>
              <a:rPr lang="en-AU" altLang="en-US" sz="2800" dirty="0"/>
              <a:t>Supervisor: Dr Clare Farmer</a:t>
            </a:r>
            <a:endParaRPr lang="ru-RU" alt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381DDD-C024-D305-4659-15ACDAF3FC63}"/>
              </a:ext>
            </a:extLst>
          </p:cNvPr>
          <p:cNvSpPr/>
          <p:nvPr/>
        </p:nvSpPr>
        <p:spPr bwMode="auto">
          <a:xfrm>
            <a:off x="36512" y="-27384"/>
            <a:ext cx="9144000" cy="1052736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bg2">
                  <a:lumMod val="75000"/>
                  <a:alpha val="70000"/>
                </a:schemeClr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0642BB-0CED-2E0B-6982-EA79DDA06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52536" y="0"/>
            <a:ext cx="8503096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AU" altLang="en-US" sz="28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Victorian Postgraduate Criminology Conference</a:t>
            </a:r>
          </a:p>
          <a:p>
            <a:pPr algn="ctr"/>
            <a:r>
              <a:rPr lang="en-AU" altLang="en-US" sz="26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Held at the University of Melbourne on 4 Nov 2022</a:t>
            </a:r>
          </a:p>
          <a:p>
            <a:endParaRPr lang="en-AU" altLang="en-US" sz="26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AU" altLang="en-US" sz="2800" b="1" dirty="0">
                <a:solidFill>
                  <a:schemeClr val="bg2">
                    <a:lumMod val="40000"/>
                    <a:lumOff val="60000"/>
                  </a:schemeClr>
                </a:solidFill>
              </a:rPr>
              <a:t>     Panel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01278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Rationale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322040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Many studies have examined the strong correlation between (disadvantage/ poor health) and (incarceration/ recidivism/ prison injury) (e.g.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Baldry et al. 2018; </a:t>
            </a:r>
            <a:r>
              <a:rPr lang="en-AU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Cunneen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and Luke 2007; Vinson 2007)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Links between prisoner health and deaths in custody have been the subject of much less analysis</a:t>
            </a:r>
            <a:endParaRPr lang="en-AU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717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8909" y="260648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(1)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08909" y="1009224"/>
            <a:ext cx="6934200" cy="515608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sz="3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Venters H (2019) </a:t>
            </a:r>
            <a:r>
              <a:rPr lang="en-AU" sz="30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Life and Death in Rikers Island, </a:t>
            </a:r>
            <a:r>
              <a:rPr lang="en-AU" sz="3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Johns Hopkins University Press, Baltimore: 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‘Jail-attributable deaths’ include suicides, homicides &amp; other deaths where systemic or individual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errors made a substantial contribution to the deaths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be tracked 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Typically 10-20% of all deaths in custody, but can spike to nearly 50% at times</a:t>
            </a:r>
          </a:p>
        </p:txBody>
      </p:sp>
    </p:spTree>
    <p:extLst>
      <p:ext uri="{BB962C8B-B14F-4D97-AF65-F5344CB8AC3E}">
        <p14:creationId xmlns:p14="http://schemas.microsoft.com/office/powerpoint/2010/main" val="683740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36166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(2)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256928"/>
            <a:ext cx="6934200" cy="3828256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Applying Venters to Australia: 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thesis concerned with custody-attributable causes of death </a:t>
            </a:r>
            <a:endParaRPr lang="en-AU" altLang="en-US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 does not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track (but should)</a:t>
            </a: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Custody-attributable deaths will generally result if the custodians fail to: </a:t>
            </a:r>
          </a:p>
          <a:p>
            <a:pPr lvl="1"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 the incarcerated from themselves</a:t>
            </a:r>
          </a:p>
          <a:p>
            <a:pPr lvl="1"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protect the incarcerated from each other</a:t>
            </a:r>
          </a:p>
          <a:p>
            <a:pPr lvl="1"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the expected level of care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96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(3)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6934200" cy="4953000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Venters draws a link between prisoner health and deaths in custody (2019:1): </a:t>
            </a:r>
          </a:p>
          <a:p>
            <a:pPr marL="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‘The health risks that jail or prison brings to bear on the incarcerated—such as violence, blocked access to care, and solitary confinement—disproportionately impact those with 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behavioral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health problems and people of 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color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.’ </a:t>
            </a:r>
          </a:p>
          <a:p>
            <a:pPr marL="457200"/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I’ve come to believe that accounting for the health risks of the jail system is one of our [prison medical staff’s] core responsibilities.’</a:t>
            </a:r>
          </a:p>
          <a:p>
            <a:pPr marL="0" indent="0">
              <a:buNone/>
            </a:pP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7044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(4)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6934200" cy="4953000"/>
          </a:xfrm>
        </p:spPr>
        <p:txBody>
          <a:bodyPr/>
          <a:lstStyle/>
          <a:p>
            <a:pPr marL="0" indent="0">
              <a:buNone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Venters (2019:14):</a:t>
            </a:r>
          </a:p>
          <a:p>
            <a:pPr marL="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‘The most serious health risk of incarceration is death… [H]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undreds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more men and women die every year as a result of something that happens to them in jail or prison. The cause is usually portrayed as individual negligence of health or security staff, but in truth, these examples reveal a constant risk of incarceration, a feature of the system we have designed and grown accustomed to.’</a:t>
            </a:r>
          </a:p>
          <a:p>
            <a:pPr marL="0" indent="0">
              <a:buNone/>
            </a:pP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7750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(5)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6934200" cy="5044678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Girard R (1973) ‘Violence, the sacred, and things hidden: A discussion with René Girard at Esprit’ (McKenna AJ trans), 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Breakthroughs in mimetic theory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(Johnsen WA ed), Michigan State University Press, East Lansing: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iolence is embedded within institutions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Violence 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must remain hidden to be effective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More effective to expose than react to engrained institutional violence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52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(6)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04602"/>
            <a:ext cx="7162800" cy="562074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Gorringe TJ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(2002) ‘The prisoner as scapegoat: Some </a:t>
            </a:r>
            <a:r>
              <a:rPr lang="en-AU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skeptical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remarks on present penal policy’, in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O’Connor TP and Pallone NJ (eds) (2002) 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Religion, the community, and the rehabilitation of criminal offenders,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Haworth Press, New York.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AU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Girard R (1986) </a:t>
            </a:r>
            <a:r>
              <a:rPr lang="en-AU" sz="26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Scapegoat 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AU" sz="26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Freccero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trans), Baltimore, John Hopkins University Press:</a:t>
            </a:r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To survive, societies may elect to find scapegoats to receive all the pent-up frustration and rage of society, then to exclude them (outside the community)</a:t>
            </a:r>
          </a:p>
        </p:txBody>
      </p:sp>
    </p:spTree>
    <p:extLst>
      <p:ext uri="{BB962C8B-B14F-4D97-AF65-F5344CB8AC3E}">
        <p14:creationId xmlns:p14="http://schemas.microsoft.com/office/powerpoint/2010/main" val="618344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738347"/>
            <a:ext cx="6934200" cy="4752528"/>
          </a:xfrm>
        </p:spPr>
        <p:txBody>
          <a:bodyPr/>
          <a:lstStyle/>
          <a:p>
            <a:pPr marL="114300" indent="0">
              <a:buNone/>
            </a:pP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Grimsrud T and </a:t>
            </a:r>
            <a:r>
              <a:rPr lang="en-AU" sz="27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Zehr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H (2002) ‘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Rethinking God, justice, and treatment of offenders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’, in O’Connor TP and Pallone NJ (eds) (2002) </a:t>
            </a:r>
            <a:r>
              <a:rPr lang="en-AU" sz="27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Religion, the community, and the rehabilitation of criminal offenders, 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Haworth Press, New York:</a:t>
            </a:r>
          </a:p>
          <a:p>
            <a:pPr marL="571500" indent="-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Incarceration = intentional application of pain and coercion = a form of violence</a:t>
            </a:r>
          </a:p>
          <a:p>
            <a:pPr marL="571500" indent="-457200"/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‘Punishment by the state… is morally problematic as it involves the state doing things… normally considered morally… unacceptable… [This] has given rise to a huge variety of justifications for delivering such pain, the main one being imprisonment’ 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385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(7)</a:t>
            </a:r>
          </a:p>
        </p:txBody>
      </p:sp>
    </p:spTree>
    <p:extLst>
      <p:ext uri="{BB962C8B-B14F-4D97-AF65-F5344CB8AC3E}">
        <p14:creationId xmlns:p14="http://schemas.microsoft.com/office/powerpoint/2010/main" val="3731915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114300" indent="0">
              <a:buNone/>
            </a:pPr>
            <a:r>
              <a:rPr lang="en-AU" sz="24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Databases of the AIC (on Australian deaths in custody) and The Guardian Newspaper Australia (on Indigenous deaths in custody). </a:t>
            </a:r>
          </a:p>
          <a:p>
            <a:pPr marL="114300" indent="0">
              <a:buNone/>
            </a:pPr>
            <a:r>
              <a:rPr lang="en-AU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The Guardian suggested that their data raised issues of systemic racism. Prior to Indigenous deaths in custody:</a:t>
            </a:r>
          </a:p>
          <a:p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Police, prisons &amp; hospitals were twice as likely to fail to follow their own procedures </a:t>
            </a:r>
          </a:p>
          <a:p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Medical care required but not given in over 38% of the Indigenous deaths</a:t>
            </a:r>
          </a:p>
          <a:p>
            <a:r>
              <a:rPr lang="en-AU" sz="27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ailure to follow all procedures in over 41% of the Indigenous deaths </a:t>
            </a:r>
          </a:p>
          <a:p>
            <a:r>
              <a:rPr lang="en-AU" sz="27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 people 3 times more likely to receive inadequate medical care</a:t>
            </a:r>
            <a:endParaRPr lang="en-AU" sz="27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114300" indent="0">
              <a:buNone/>
            </a:pPr>
            <a:endParaRPr lang="en-AU" sz="27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(8)</a:t>
            </a:r>
          </a:p>
        </p:txBody>
      </p:sp>
    </p:spTree>
    <p:extLst>
      <p:ext uri="{BB962C8B-B14F-4D97-AF65-F5344CB8AC3E}">
        <p14:creationId xmlns:p14="http://schemas.microsoft.com/office/powerpoint/2010/main" val="38993021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literature questions the current approach to prisoner healthcare standards in a number of ways:</a:t>
            </a:r>
          </a:p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J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ustice health services continue to treat ‘comparable care’ as merely a goal or aspiration. They have been admonished by ombudsmen, inspectors &amp; coroners for providing inadequate healthcare by community standards                                                  </a:t>
            </a:r>
          </a:p>
          <a:p>
            <a:pPr marL="514350" indent="-514350">
              <a:buFontTx/>
              <a:buAutoNum type="arabicPeriod"/>
            </a:pPr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endParaRPr lang="en-AU" sz="27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(9)</a:t>
            </a:r>
          </a:p>
        </p:txBody>
      </p:sp>
    </p:spTree>
    <p:extLst>
      <p:ext uri="{BB962C8B-B14F-4D97-AF65-F5344CB8AC3E}">
        <p14:creationId xmlns:p14="http://schemas.microsoft.com/office/powerpoint/2010/main" val="110186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DA207BED-C5BC-9EF6-8640-8AA547469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AU"/>
          </a:p>
        </p:txBody>
      </p:sp>
      <p:pic>
        <p:nvPicPr>
          <p:cNvPr id="2049" name="Picture 6">
            <a:extLst>
              <a:ext uri="{FF2B5EF4-FFF2-40B4-BE49-F238E27FC236}">
                <a16:creationId xmlns:a16="http://schemas.microsoft.com/office/drawing/2014/main" id="{DF52959E-2AFC-F875-1930-0328F3DE9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332656"/>
            <a:ext cx="2193925" cy="131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6C6F2D01-BDE0-DA10-206D-0937D57AA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1916832"/>
            <a:ext cx="8208911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1" i="0" u="none" strike="noStrike" cap="none" normalizeH="0" baseline="0" dirty="0">
                <a:ln>
                  <a:noFill/>
                </a:ln>
                <a:solidFill>
                  <a:srgbClr val="FFFF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en-AU" altLang="en-US" sz="3200" b="1" i="0" u="none" strike="noStrike" cap="none" normalizeH="0" baseline="0" dirty="0" bmk="">
                <a:ln>
                  <a:noFill/>
                </a:ln>
                <a:solidFill>
                  <a:srgbClr val="FFFF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cknowledgement of Country</a:t>
            </a:r>
            <a:endParaRPr kumimoji="0" lang="en-AU" altLang="en-US" sz="3200" b="0" i="0" u="none" strike="noStrike" cap="none" normalizeH="0" baseline="0" dirty="0">
              <a:ln>
                <a:noFill/>
              </a:ln>
              <a:solidFill>
                <a:srgbClr val="FFFF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acknowledge and pay my respects to past, present and emerging Elders and Custodians of the land on which we meet, the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Wurundjeri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Woi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Wurrung and Bunurong peoples of the Kulin Nation.</a:t>
            </a:r>
            <a:r>
              <a:rPr lang="en-AU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AU" altLang="en-US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These stolen lands have never been ceded.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1" i="0" u="none" strike="noStrike" cap="none" normalizeH="0" baseline="0" dirty="0">
                <a:ln>
                  <a:noFill/>
                </a:ln>
                <a:solidFill>
                  <a:srgbClr val="FFFF9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Content advice</a:t>
            </a:r>
            <a:endParaRPr kumimoji="0" lang="en-AU" altLang="en-US" sz="3200" b="0" i="0" u="none" strike="noStrike" cap="none" normalizeH="0" baseline="0" dirty="0">
              <a:ln>
                <a:noFill/>
              </a:ln>
              <a:solidFill>
                <a:srgbClr val="FFFF99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Aboriginal and Torres Strait Islander people are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respectfully advised that this thesis contains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references to people who have passed away.</a:t>
            </a:r>
            <a:endParaRPr kumimoji="0" lang="en-AU" altLang="en-US" sz="32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924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AMA: ‘There is a strong association between imprisonment and poor health. As a group, prisoners and detainees have far greater health needs than the general population…’ Equal treatment will therefore maintain the health gap and entrench disadvantage.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needed is equitable access to the healthcare needed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equitable health outcomes.</a:t>
            </a:r>
          </a:p>
          <a:p>
            <a:endParaRPr lang="en-A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(10)</a:t>
            </a:r>
          </a:p>
        </p:txBody>
      </p:sp>
    </p:spTree>
    <p:extLst>
      <p:ext uri="{BB962C8B-B14F-4D97-AF65-F5344CB8AC3E}">
        <p14:creationId xmlns:p14="http://schemas.microsoft.com/office/powerpoint/2010/main" val="3596455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644100"/>
            <a:ext cx="7079704" cy="6097268"/>
          </a:xfrm>
        </p:spPr>
        <p:txBody>
          <a:bodyPr/>
          <a:lstStyle/>
          <a:p>
            <a:pPr marL="11430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Talking in terms of prisoners receiving ‘comparable healthcare to the general population/community’ subtly excludes prisoners from the community. A more enlightened &amp; inclusive approach would be to treat prisoners as members of the community and as such ‘deserving’ the level of healthcare needed (Venters 2019:122).   </a:t>
            </a:r>
          </a:p>
          <a:p>
            <a:pPr marL="114300" indent="0">
              <a:buNone/>
            </a:pP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Related: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Medicare &amp;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Pharmaceutical Benefits Scheme-funded services for prisoners meeting the eligibility criteria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C3A11CAF-7822-217E-2D65-A95445DECE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-71862"/>
            <a:ext cx="6934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icrosoft Sans Serif" panose="020B0604020202020204" pitchFamily="34" charset="0"/>
              </a:defRPr>
            </a:lvl9pPr>
          </a:lstStyle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Brief literature review (11)</a:t>
            </a:r>
          </a:p>
        </p:txBody>
      </p:sp>
    </p:spTree>
    <p:extLst>
      <p:ext uri="{BB962C8B-B14F-4D97-AF65-F5344CB8AC3E}">
        <p14:creationId xmlns:p14="http://schemas.microsoft.com/office/powerpoint/2010/main" val="3459411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-23266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 scope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36712"/>
            <a:ext cx="6934200" cy="6021288"/>
          </a:xfrm>
        </p:spPr>
        <p:txBody>
          <a:bodyPr/>
          <a:lstStyle/>
          <a:p>
            <a:r>
              <a:rPr lang="en-A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Thesis scope</a:t>
            </a:r>
            <a:r>
              <a:rPr lang="en-AU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Prison and police custody </a:t>
            </a:r>
          </a:p>
          <a:p>
            <a:r>
              <a:rPr lang="en-AU" sz="28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Focus</a:t>
            </a:r>
            <a:r>
              <a:rPr lang="en-AU" sz="2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Sentenced &amp; remanded prisoners, but also people detained in police holding cells, people evading police/prison custody &amp; people in/evading youth detention</a:t>
            </a:r>
          </a:p>
          <a:p>
            <a:r>
              <a:rPr lang="en-AU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Geographic scope</a:t>
            </a:r>
            <a:r>
              <a:rPr lang="en-AU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All Australian States and Territories</a:t>
            </a:r>
          </a:p>
          <a:p>
            <a:r>
              <a:rPr lang="en-AU" sz="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Temporal scope</a:t>
            </a:r>
            <a:r>
              <a:rPr lang="en-AU" sz="2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: The decade from 01 July 2011 to 30 June 2021</a:t>
            </a:r>
            <a:endParaRPr lang="en-AU" sz="2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4164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4868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Research sample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569442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each State/Territory, up to 10 Indigenous deaths plus the same number of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non-Indigenous deaths</a:t>
            </a:r>
          </a:p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Overall, 115 deaths in custody:</a:t>
            </a:r>
          </a:p>
          <a:p>
            <a:pPr lvl="1"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57 Indigenous and 58 non-Indigenous</a:t>
            </a:r>
          </a:p>
          <a:p>
            <a:pPr lvl="1"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105 males and 10 females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etailed data is available online at: </a:t>
            </a:r>
            <a:r>
              <a:rPr lang="en-AU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www.aprj.com.au/data.html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391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-27384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Content analysis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17984"/>
            <a:ext cx="6934200" cy="592338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codebook used for extracting data from 115 coronial reports:</a:t>
            </a:r>
          </a:p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9 key identifiers (dates of death &amp; birth; first &amp; last names; gender; Indigenous status; Age at death; Place of death; location of death: prison, holding cell, pursuit, arrest)</a:t>
            </a:r>
          </a:p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5 key health data (whether adequate care provided &amp; various defined levels for health, drugs &amp; alcohol)</a:t>
            </a:r>
          </a:p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3 background info (coronial links, media links, background to death)</a:t>
            </a:r>
          </a:p>
          <a:p>
            <a:pPr>
              <a:lnSpc>
                <a:spcPct val="80000"/>
              </a:lnSpc>
            </a:pPr>
            <a:r>
              <a:rPr lang="en-AU" altLang="en-US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2 coroner findings (recommendations/comments)</a:t>
            </a:r>
          </a:p>
          <a:p>
            <a:pPr>
              <a:lnSpc>
                <a:spcPct val="80000"/>
              </a:lnSpc>
            </a:pPr>
            <a:endParaRPr lang="en-AU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5143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6672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State &amp; Territory findings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6672" y="980728"/>
            <a:ext cx="6934200" cy="4267200"/>
          </a:xfrm>
        </p:spPr>
        <p:txBody>
          <a:bodyPr/>
          <a:lstStyle/>
          <a:p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AIHW statistics for 15 major health indicators:</a:t>
            </a: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sz="2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NSW had a cluster of 6 suicides, all non-Indigenous</a:t>
            </a:r>
          </a:p>
          <a:p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NSW, 80% of Indigenous prisoners received inadequate treatment whereas no non-Indigenous prisoners received inadequate treatment. The magnitude of this difference raises the prospect of systemic racism. An analysis of the deaths reveals systemic failures and at least a certain passivity towards the Indigenous inmates</a:t>
            </a:r>
            <a:endParaRPr lang="en-AU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DA4D248-960E-5F61-2749-EB1FDAAF9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56462"/>
              </p:ext>
            </p:extLst>
          </p:nvPr>
        </p:nvGraphicFramePr>
        <p:xfrm>
          <a:off x="1946672" y="1863468"/>
          <a:ext cx="6934201" cy="1781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3121082175"/>
                    </a:ext>
                  </a:extLst>
                </a:gridCol>
                <a:gridCol w="1825128">
                  <a:extLst>
                    <a:ext uri="{9D8B030D-6E8A-4147-A177-3AD203B41FA5}">
                      <a16:colId xmlns:a16="http://schemas.microsoft.com/office/drawing/2014/main" val="1764374587"/>
                    </a:ext>
                  </a:extLst>
                </a:gridCol>
                <a:gridCol w="1587348">
                  <a:extLst>
                    <a:ext uri="{9D8B030D-6E8A-4147-A177-3AD203B41FA5}">
                      <a16:colId xmlns:a16="http://schemas.microsoft.com/office/drawing/2014/main" val="2031246950"/>
                    </a:ext>
                  </a:extLst>
                </a:gridCol>
                <a:gridCol w="1921525">
                  <a:extLst>
                    <a:ext uri="{9D8B030D-6E8A-4147-A177-3AD203B41FA5}">
                      <a16:colId xmlns:a16="http://schemas.microsoft.com/office/drawing/2014/main" val="18527733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TAS = WORST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 = 2ND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WORST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WA= 2ND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AU" sz="2000" b="1" dirty="0">
                          <a:solidFill>
                            <a:sysClr val="windowText" lastClr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NT = BEST HEALTHCARE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AU" sz="20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27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34202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6672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Health level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46672" y="980728"/>
            <a:ext cx="6934200" cy="4267200"/>
          </a:xfrm>
        </p:spPr>
        <p:txBody>
          <a:bodyPr/>
          <a:lstStyle/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2.6% of sample had ‘good’ or ‘very good’ health prior to their death</a:t>
            </a:r>
            <a:endParaRPr lang="en-AU" sz="2600" b="1" u="sng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13% had an average or unknown level of health</a:t>
            </a:r>
            <a:endParaRPr lang="en-AU" sz="2600" b="1" u="sng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67% had ‘very poor’ health and another 17.4% had ‘poor health’ (total 84.4%)</a:t>
            </a:r>
          </a:p>
          <a:p>
            <a:pPr marL="0" indent="0">
              <a:buNone/>
            </a:pPr>
            <a:endParaRPr lang="en-AU" sz="26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‘Very poor health’:</a:t>
            </a:r>
          </a:p>
          <a:p>
            <a:pPr lvl="1"/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prisoners (68.4%) cf. non-Indigenous prisoners (65.5%)</a:t>
            </a:r>
          </a:p>
          <a:p>
            <a:pPr lvl="1"/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Male prisoners (67.6%) cf. female prisoners (60%).</a:t>
            </a:r>
          </a:p>
          <a:p>
            <a:pPr lvl="1"/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Aboriginal males with ‘very poor’ health (70.8%)</a:t>
            </a:r>
          </a:p>
        </p:txBody>
      </p:sp>
    </p:spTree>
    <p:extLst>
      <p:ext uri="{BB962C8B-B14F-4D97-AF65-F5344CB8AC3E}">
        <p14:creationId xmlns:p14="http://schemas.microsoft.com/office/powerpoint/2010/main" val="42704336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46672" y="188640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Age at death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6F6FAEA-3B14-F131-C9C4-EEFC381DE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020868"/>
              </p:ext>
            </p:extLst>
          </p:nvPr>
        </p:nvGraphicFramePr>
        <p:xfrm>
          <a:off x="1979612" y="1041400"/>
          <a:ext cx="6984876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348">
                  <a:extLst>
                    <a:ext uri="{9D8B030D-6E8A-4147-A177-3AD203B41FA5}">
                      <a16:colId xmlns:a16="http://schemas.microsoft.com/office/drawing/2014/main" val="65083593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79781869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3180117999"/>
                    </a:ext>
                  </a:extLst>
                </a:gridCol>
              </a:tblGrid>
              <a:tr h="150698">
                <a:tc>
                  <a:txBody>
                    <a:bodyPr/>
                    <a:lstStyle/>
                    <a:p>
                      <a:endParaRPr lang="en-AU" sz="2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Indigenous people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Non-Indigenous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835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Ave. age at death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667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sz="26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Mean age at death of the outside Aust community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58 for males, </a:t>
                      </a:r>
                    </a:p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 for females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 for males, </a:t>
                      </a:r>
                    </a:p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 for females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73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Deaths at age 29 &amp; below</a:t>
                      </a:r>
                      <a:endParaRPr lang="en-AU" sz="26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550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Deaths at age 60 &amp; above</a:t>
                      </a:r>
                      <a:endParaRPr lang="en-AU" sz="2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2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11763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4577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884238"/>
            <a:ext cx="6934200" cy="715962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Disproportionate responses and outcomes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733574"/>
            <a:ext cx="6934200" cy="4267200"/>
          </a:xfrm>
        </p:spPr>
        <p:txBody>
          <a:bodyPr/>
          <a:lstStyle/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 3 times more likely to die in holding cells (5.3% cf. 1.7%), often with inadequate police observation/use of force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 4 times more likely to die in cases of police restraint or use of force, typically with positional asphyxia 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 over 4 times more likely to die in police pursuits (21.1% cf. 5.2%)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Preventable deaths: Need cameras in police vans, more Indigenous health workers, better transport/RTA services in remote areas</a:t>
            </a:r>
          </a:p>
        </p:txBody>
      </p:sp>
    </p:spTree>
    <p:extLst>
      <p:ext uri="{BB962C8B-B14F-4D97-AF65-F5344CB8AC3E}">
        <p14:creationId xmlns:p14="http://schemas.microsoft.com/office/powerpoint/2010/main" val="16749736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32656"/>
            <a:ext cx="6934200" cy="715962"/>
          </a:xfrm>
        </p:spPr>
        <p:txBody>
          <a:bodyPr/>
          <a:lstStyle/>
          <a:p>
            <a:r>
              <a:rPr lang="en-AU" altLang="en-US" sz="32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Australian findings – Mental health of people shot by police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484784"/>
            <a:ext cx="6934200" cy="4267200"/>
          </a:xfrm>
        </p:spPr>
        <p:txBody>
          <a:bodyPr/>
          <a:lstStyle/>
          <a:p>
            <a:r>
              <a:rPr lang="en-AU" sz="2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ystemic problem: 41% diagnosed with mental illness, PLUS another 21% undiagnosed but thought to be mentally ill PLUS the proportion of the unrecorded 26% who had mental illness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Excluding the unrecorded figures, 82.9% of people shot by police had diagnosed or undiagnosed mental illness</a:t>
            </a:r>
          </a:p>
          <a:p>
            <a:r>
              <a:rPr lang="en-AU" sz="26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65.6% of people shooting themselves have diagnosed or undiagnosed mental illness</a:t>
            </a:r>
          </a:p>
        </p:txBody>
      </p:sp>
    </p:spTree>
    <p:extLst>
      <p:ext uri="{BB962C8B-B14F-4D97-AF65-F5344CB8AC3E}">
        <p14:creationId xmlns:p14="http://schemas.microsoft.com/office/powerpoint/2010/main" val="167712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>
            <a:extLst>
              <a:ext uri="{FF2B5EF4-FFF2-40B4-BE49-F238E27FC236}">
                <a16:creationId xmlns:a16="http://schemas.microsoft.com/office/drawing/2014/main" id="{23A98DDC-BE7C-F3F1-C4FF-1CA4594450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5201" y="1844824"/>
            <a:ext cx="8460432" cy="4896544"/>
          </a:xfrm>
        </p:spPr>
        <p:txBody>
          <a:bodyPr/>
          <a:lstStyle/>
          <a:p>
            <a:pPr marL="0" indent="0">
              <a:buNone/>
            </a:pPr>
            <a:r>
              <a:rPr lang="en-US" altLang="ko-KR" b="1" dirty="0">
                <a:ea typeface="굴림" panose="020B0600000101010101" pitchFamily="34" charset="-127"/>
              </a:rPr>
              <a:t>Overview:</a:t>
            </a:r>
            <a:br>
              <a:rPr lang="en-US" altLang="ko-KR" b="1" dirty="0">
                <a:ea typeface="굴림" panose="020B0600000101010101" pitchFamily="34" charset="-127"/>
              </a:rPr>
            </a:br>
            <a:endParaRPr lang="en-US" altLang="ko-KR" b="1" dirty="0">
              <a:ea typeface="굴림" panose="020B0600000101010101" pitchFamily="34" charset="-127"/>
            </a:endParaRPr>
          </a:p>
          <a:p>
            <a:r>
              <a:rPr lang="en-US" altLang="ko-KR" dirty="0">
                <a:solidFill>
                  <a:srgbClr val="FFFF99"/>
                </a:solidFill>
                <a:ea typeface="굴림" panose="020B0600000101010101" pitchFamily="34" charset="-127"/>
              </a:rPr>
              <a:t>Problems: </a:t>
            </a:r>
          </a:p>
          <a:p>
            <a:pPr lvl="1"/>
            <a:r>
              <a:rPr lang="en-US" altLang="ko-KR" sz="3200" dirty="0">
                <a:ea typeface="굴림" panose="020B0600000101010101" pitchFamily="34" charset="-127"/>
              </a:rPr>
              <a:t>Extremely poor prisoner health</a:t>
            </a:r>
          </a:p>
          <a:p>
            <a:pPr lvl="1"/>
            <a:r>
              <a:rPr lang="en-US" altLang="ko-KR" sz="3200" dirty="0">
                <a:ea typeface="굴림" panose="020B0600000101010101" pitchFamily="34" charset="-127"/>
              </a:rPr>
              <a:t>Reduction in custodial deaths has reached plateau</a:t>
            </a:r>
          </a:p>
          <a:p>
            <a:r>
              <a:rPr lang="en-AU" dirty="0">
                <a:solidFill>
                  <a:srgbClr val="FFFF99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One possible solution: </a:t>
            </a:r>
            <a:r>
              <a:rPr lang="en-AU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If health and deaths in custody are related, improving prisoner health may reduce deaths 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C63F6D25-EE28-B2D9-FA9B-212613BD0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76672"/>
            <a:ext cx="8610600" cy="715962"/>
          </a:xfrm>
        </p:spPr>
        <p:txBody>
          <a:bodyPr/>
          <a:lstStyle/>
          <a:p>
            <a:r>
              <a:rPr lang="en-AU" altLang="en-US" sz="3600" dirty="0">
                <a:solidFill>
                  <a:srgbClr val="FFFF99"/>
                </a:solidFill>
              </a:rPr>
              <a:t>The relationship </a:t>
            </a:r>
            <a:br>
              <a:rPr lang="en-AU" altLang="en-US" sz="3600" dirty="0">
                <a:solidFill>
                  <a:srgbClr val="FFFF99"/>
                </a:solidFill>
              </a:rPr>
            </a:br>
            <a:r>
              <a:rPr lang="en-AU" altLang="en-US" sz="3600" dirty="0">
                <a:solidFill>
                  <a:srgbClr val="FFFF99"/>
                </a:solidFill>
              </a:rPr>
              <a:t>between health &amp; deaths </a:t>
            </a:r>
            <a:br>
              <a:rPr lang="en-AU" altLang="en-US" sz="3600" dirty="0">
                <a:solidFill>
                  <a:srgbClr val="FFFF99"/>
                </a:solidFill>
              </a:rPr>
            </a:br>
            <a:r>
              <a:rPr lang="en-AU" altLang="en-US" sz="3600" dirty="0">
                <a:solidFill>
                  <a:srgbClr val="FFFF99"/>
                </a:solidFill>
              </a:rPr>
              <a:t>in custody in Australia    </a:t>
            </a:r>
            <a:endParaRPr lang="ru-RU" altLang="en-US" sz="3600" dirty="0">
              <a:solidFill>
                <a:srgbClr val="FFFF99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4766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 (1)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065386"/>
            <a:ext cx="6934200" cy="5527848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Strong correlation between prisoner health and deaths in custody: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Mental health issues can lead to self-harm, suicides, fatal restraint and police shootings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(more </a:t>
            </a: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places in forensic hospitals needed – jail fails)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Policy-making cannot be reduced to providing the same level of healthcare as that enjoyed by the community outside prison. Equity is needed more than equality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‘Upstream’ public health issues (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Viggiani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2006:307) that spiral down into prison (such as disadvantage in work, education, accommodation and healthy recreation in the poorer suburbs that feed prisons).</a:t>
            </a:r>
            <a:endParaRPr lang="en-AU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AU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2396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 (2)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836712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Incarceration is itself a social determinant of health because it impacts the physical, mental, economic and social health of those incarcerated through violence, deprivation and neglect (</a:t>
            </a:r>
            <a:r>
              <a:rPr lang="en-AU" sz="28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Viggiani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2006:307-310, 313), spilling out into the lives of their families, friends and communities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Each case is inordinately complex and requires deep and sustained attention on the part of a broad range of stakeholders 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ailure to provide adequate healthcare has a direct impact on deaths</a:t>
            </a:r>
          </a:p>
          <a:p>
            <a:pPr>
              <a:lnSpc>
                <a:spcPct val="80000"/>
              </a:lnSpc>
            </a:pPr>
            <a:r>
              <a:rPr lang="en-AU" altLang="en-US" sz="28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Improving prisoner health is a promising way to reduce deaths in custody (as well as injuries in custody, recidivism, and generational disadvantage &amp; incarceration)</a:t>
            </a:r>
          </a:p>
          <a:p>
            <a:pPr>
              <a:lnSpc>
                <a:spcPct val="80000"/>
              </a:lnSpc>
            </a:pPr>
            <a:endParaRPr lang="en-AU" altLang="en-US" sz="28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AU" alt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437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155679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rgbClr val="FFFF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for your attention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2924944"/>
            <a:ext cx="3600400" cy="288032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Contact details:</a:t>
            </a:r>
          </a:p>
          <a:p>
            <a:pPr marL="0" indent="0">
              <a:lnSpc>
                <a:spcPct val="80000"/>
              </a:lnSpc>
              <a:buNone/>
            </a:pPr>
            <a:endParaRPr lang="en-A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AU" altLang="en-US" dirty="0">
                <a:latin typeface="Calibri" panose="020F0502020204030204" pitchFamily="34" charset="0"/>
                <a:cs typeface="Calibri" panose="020F0502020204030204" pitchFamily="34" charset="0"/>
              </a:rPr>
              <a:t>Cameron Russell</a:t>
            </a:r>
          </a:p>
          <a:p>
            <a:pPr marL="0" indent="0">
              <a:lnSpc>
                <a:spcPct val="80000"/>
              </a:lnSpc>
              <a:buNone/>
            </a:pPr>
            <a:endParaRPr lang="en-A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AU" altLang="en-US" dirty="0">
                <a:latin typeface="Calibri" panose="020F0502020204030204" pitchFamily="34" charset="0"/>
                <a:cs typeface="Calibri" panose="020F0502020204030204" pitchFamily="34" charset="0"/>
              </a:rPr>
              <a:t>0401 627 480</a:t>
            </a:r>
          </a:p>
          <a:p>
            <a:pPr marL="0" indent="0">
              <a:lnSpc>
                <a:spcPct val="80000"/>
              </a:lnSpc>
              <a:buNone/>
            </a:pPr>
            <a:endParaRPr lang="en-A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AU" altLang="en-US" dirty="0">
                <a:latin typeface="Calibri" panose="020F0502020204030204" pitchFamily="34" charset="0"/>
                <a:cs typeface="Calibri" panose="020F0502020204030204" pitchFamily="34" charset="0"/>
              </a:rPr>
              <a:t>info@aprj.com.au</a:t>
            </a:r>
          </a:p>
          <a:p>
            <a:pPr>
              <a:lnSpc>
                <a:spcPct val="80000"/>
              </a:lnSpc>
            </a:pPr>
            <a:endParaRPr lang="en-AU" altLang="en-US" sz="2600" dirty="0">
              <a:solidFill>
                <a:srgbClr val="000000"/>
              </a:solidFill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BEF20BB-612C-3074-37F0-404F2AB02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9992" y="2924944"/>
            <a:ext cx="4067944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Tx/>
              <a:buNone/>
            </a:pPr>
            <a:r>
              <a:rPr lang="en-AU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Study data:</a:t>
            </a:r>
          </a:p>
          <a:p>
            <a:pPr marL="0" indent="0">
              <a:lnSpc>
                <a:spcPct val="80000"/>
              </a:lnSpc>
              <a:buFontTx/>
              <a:buNone/>
            </a:pPr>
            <a:endParaRPr lang="en-AU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AU" altLang="en-US" dirty="0">
                <a:latin typeface="Calibri" panose="020F0502020204030204" pitchFamily="34" charset="0"/>
                <a:cs typeface="Calibri" panose="020F0502020204030204" pitchFamily="34" charset="0"/>
              </a:rPr>
              <a:t>aprj.com.au/data.html</a:t>
            </a:r>
          </a:p>
          <a:p>
            <a:pPr>
              <a:lnSpc>
                <a:spcPct val="80000"/>
              </a:lnSpc>
            </a:pPr>
            <a:endParaRPr lang="en-AU" altLang="en-US" sz="2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34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Background</a:t>
            </a:r>
            <a:endParaRPr lang="en-AU" altLang="en-US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1905000"/>
            <a:ext cx="6934200" cy="4267200"/>
          </a:xfrm>
        </p:spPr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n-AU" alt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Death rates in prison </a:t>
            </a:r>
            <a:r>
              <a:rPr lang="en-AU" alt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(2020-21): </a:t>
            </a:r>
          </a:p>
          <a:p>
            <a:pPr>
              <a:lnSpc>
                <a:spcPct val="80000"/>
              </a:lnSpc>
            </a:pP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Indigenous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inmates died at a rate of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0.09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 100 prisoners</a:t>
            </a:r>
          </a:p>
          <a:p>
            <a:pPr>
              <a:lnSpc>
                <a:spcPct val="80000"/>
              </a:lnSpc>
            </a:pP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Non-Indigenous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inmates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died at a rate of 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0.18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per 100 prisoners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(AIC 2021b:Deaths in prison </a:t>
            </a:r>
            <a:r>
              <a:rPr lang="en-AU" sz="24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custody:Table</a:t>
            </a:r>
            <a:r>
              <a:rPr lang="en-AU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B:1). </a:t>
            </a:r>
            <a:endParaRPr lang="en-AU" altLang="en-US" sz="24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805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0E2BC7F-AF4B-2271-6D28-A272D44B5BC0}"/>
              </a:ext>
            </a:extLst>
          </p:cNvPr>
          <p:cNvSpPr/>
          <p:nvPr/>
        </p:nvSpPr>
        <p:spPr bwMode="auto">
          <a:xfrm>
            <a:off x="-16463" y="0"/>
            <a:ext cx="9176926" cy="6858000"/>
          </a:xfrm>
          <a:prstGeom prst="rect">
            <a:avLst/>
          </a:prstGeom>
          <a:gradFill flip="none"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16200000" scaled="1"/>
            <a:tileRect/>
          </a:gra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80000"/>
              </a:lnSpc>
              <a:buNone/>
            </a:pP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F5F1FE-1BC2-9A33-8E96-C0657FEF65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926" y="1242366"/>
            <a:ext cx="8709382" cy="48960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8CA200D-110F-A072-A843-6190F9F9A350}"/>
              </a:ext>
            </a:extLst>
          </p:cNvPr>
          <p:cNvSpPr/>
          <p:nvPr/>
        </p:nvSpPr>
        <p:spPr bwMode="auto">
          <a:xfrm>
            <a:off x="1789278" y="-171400"/>
            <a:ext cx="1990633" cy="6309777"/>
          </a:xfrm>
          <a:prstGeom prst="rect">
            <a:avLst/>
          </a:prstGeom>
          <a:solidFill>
            <a:srgbClr val="E9F5CA"/>
          </a:solidFill>
          <a:ln>
            <a:noFill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F37914-7A01-A499-ADE4-966336538558}"/>
              </a:ext>
            </a:extLst>
          </p:cNvPr>
          <p:cNvSpPr txBox="1"/>
          <p:nvPr/>
        </p:nvSpPr>
        <p:spPr>
          <a:xfrm>
            <a:off x="1763688" y="116632"/>
            <a:ext cx="2664296" cy="1281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 people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comprise just 3.2%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 the Australian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population…</a:t>
            </a:r>
            <a:endParaRPr lang="en-AU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28A31D-94EB-2A42-8EE5-1848BA9CC764}"/>
              </a:ext>
            </a:extLst>
          </p:cNvPr>
          <p:cNvSpPr txBox="1"/>
          <p:nvPr/>
        </p:nvSpPr>
        <p:spPr>
          <a:xfrm>
            <a:off x="1907704" y="2636912"/>
            <a:ext cx="2664296" cy="12815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 but constitute over 31% of the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Australian </a:t>
            </a: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prison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Population!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23BD16-2422-29B9-E9F5-F4B4FDC2DF4A}"/>
              </a:ext>
            </a:extLst>
          </p:cNvPr>
          <p:cNvCxnSpPr>
            <a:cxnSpLocks/>
          </p:cNvCxnSpPr>
          <p:nvPr/>
        </p:nvCxnSpPr>
        <p:spPr bwMode="auto">
          <a:xfrm flipH="1">
            <a:off x="1789279" y="1346949"/>
            <a:ext cx="694489" cy="793943"/>
          </a:xfrm>
          <a:prstGeom prst="straightConnector1">
            <a:avLst/>
          </a:prstGeom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DE252BD-019A-06BB-0DD1-1E86A03A79E9}"/>
              </a:ext>
            </a:extLst>
          </p:cNvPr>
          <p:cNvCxnSpPr>
            <a:cxnSpLocks/>
          </p:cNvCxnSpPr>
          <p:nvPr/>
        </p:nvCxnSpPr>
        <p:spPr bwMode="auto">
          <a:xfrm>
            <a:off x="3463245" y="3836747"/>
            <a:ext cx="459668" cy="880360"/>
          </a:xfrm>
          <a:prstGeom prst="straightConnector1">
            <a:avLst/>
          </a:prstGeom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945F621-6134-2C76-B6B2-69C22AF6552E}"/>
              </a:ext>
            </a:extLst>
          </p:cNvPr>
          <p:cNvSpPr txBox="1"/>
          <p:nvPr/>
        </p:nvSpPr>
        <p:spPr>
          <a:xfrm>
            <a:off x="1766697" y="5676712"/>
            <a:ext cx="19442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(ABS 2022)</a:t>
            </a:r>
            <a:endParaRPr lang="en-A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1D03AD8-5ED7-B62A-1810-69A4151CF606}"/>
              </a:ext>
            </a:extLst>
          </p:cNvPr>
          <p:cNvSpPr txBox="1"/>
          <p:nvPr/>
        </p:nvSpPr>
        <p:spPr>
          <a:xfrm>
            <a:off x="5364091" y="116632"/>
            <a:ext cx="2882334" cy="989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Indigenous</a:t>
            </a:r>
          </a:p>
          <a:p>
            <a:pPr marL="0" indent="0" algn="l">
              <a:lnSpc>
                <a:spcPct val="80000"/>
              </a:lnSpc>
              <a:buNone/>
            </a:pPr>
            <a:r>
              <a:rPr lang="en-AU" sz="36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incarceration</a:t>
            </a:r>
            <a:endParaRPr lang="en-AU" sz="36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401AC0-487B-21D8-5AC9-14618846B18C}"/>
              </a:ext>
            </a:extLst>
          </p:cNvPr>
          <p:cNvSpPr txBox="1"/>
          <p:nvPr/>
        </p:nvSpPr>
        <p:spPr>
          <a:xfrm>
            <a:off x="107504" y="6395903"/>
            <a:ext cx="8709382" cy="395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lnSpc>
                <a:spcPct val="80000"/>
              </a:lnSpc>
              <a:buNone/>
            </a:pP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Plus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Indigenous death rate 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  <a:r>
              <a:rPr lang="en-AU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custody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7.5 times higher</a:t>
            </a:r>
          </a:p>
        </p:txBody>
      </p:sp>
    </p:spTree>
    <p:extLst>
      <p:ext uri="{BB962C8B-B14F-4D97-AF65-F5344CB8AC3E}">
        <p14:creationId xmlns:p14="http://schemas.microsoft.com/office/powerpoint/2010/main" val="2771991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F1EABC0-8839-8010-E016-15CAF8FD0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720" y="-30777"/>
            <a:ext cx="6299097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3200" b="1" i="1" u="none" strike="noStrike" cap="none" normalizeH="0" baseline="0" dirty="0" bmk="_Toc117593573">
                <a:ln>
                  <a:noFill/>
                </a:ln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Deaths in prison custody since 1990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2000" b="1" i="1" u="none" strike="noStrike" cap="none" normalizeH="0" baseline="0" dirty="0" bmk="_Toc117593573">
                <a:ln>
                  <a:noFill/>
                </a:ln>
                <a:solidFill>
                  <a:srgbClr val="44546A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(rate per 100 relevant prisoners)</a:t>
            </a:r>
            <a:endParaRPr kumimoji="0" lang="en-AU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5BDCB4E7-90C0-695A-C5A5-124F5499D9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1516442"/>
              </p:ext>
            </p:extLst>
          </p:nvPr>
        </p:nvGraphicFramePr>
        <p:xfrm>
          <a:off x="2051720" y="692696"/>
          <a:ext cx="5544964" cy="61681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Rectangle 6">
            <a:extLst>
              <a:ext uri="{FF2B5EF4-FFF2-40B4-BE49-F238E27FC236}">
                <a16:creationId xmlns:a16="http://schemas.microsoft.com/office/drawing/2014/main" id="{0FDDAE1E-E71D-E1D3-3E08-8094D36960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41277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SOURCES: </a:t>
            </a:r>
            <a:r>
              <a:rPr kumimoji="0" lang="en-AU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AIC 2021c:Deaths in prison </a:t>
            </a:r>
            <a:r>
              <a:rPr kumimoji="0" lang="en-AU" altLang="en-US" sz="1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custody:Tables</a:t>
            </a:r>
            <a:r>
              <a:rPr kumimoji="0" lang="en-AU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D5,D6,D10.</a:t>
            </a:r>
            <a:endParaRPr kumimoji="0" lang="en-A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7704" y="288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Hypothesis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63688" y="4262830"/>
            <a:ext cx="6934200" cy="2592288"/>
          </a:xfrm>
        </p:spPr>
        <p:txBody>
          <a:bodyPr/>
          <a:lstStyle/>
          <a:p>
            <a:r>
              <a:rPr lang="en-AU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AU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road hypothesis </a:t>
            </a:r>
            <a:r>
              <a:rPr lang="en-A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(not examined in thesis): Prisoner health improvements are related to and likely to reduce recidivism, injury and death rates for those held in custody</a:t>
            </a:r>
            <a:endParaRPr lang="en-AU" altLang="en-US" sz="18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017350-9FDC-121B-52BC-CC057449BD27}"/>
              </a:ext>
            </a:extLst>
          </p:cNvPr>
          <p:cNvSpPr txBox="1"/>
          <p:nvPr/>
        </p:nvSpPr>
        <p:spPr>
          <a:xfrm>
            <a:off x="2286000" y="814060"/>
            <a:ext cx="6858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Narrow hypothesis </a:t>
            </a:r>
            <a:r>
              <a:rPr lang="en-AU" sz="3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(examined in this thesis): Poor prisoner health and healthcare in Australia are contributors to deaths in custody and health improvements are likely to reduce deaths in custody </a:t>
            </a:r>
            <a:endParaRPr lang="en-A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BA95E76-B98B-3618-6E89-F402E719086B}"/>
              </a:ext>
            </a:extLst>
          </p:cNvPr>
          <p:cNvSpPr/>
          <p:nvPr/>
        </p:nvSpPr>
        <p:spPr bwMode="auto">
          <a:xfrm>
            <a:off x="5724128" y="5733256"/>
            <a:ext cx="2160240" cy="720080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28575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AU" sz="2400" b="1" i="0" u="none" strike="noStrike" normalizeH="0" baseline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0D7C3A6-00DF-8C85-F42F-F82876706933}"/>
              </a:ext>
            </a:extLst>
          </p:cNvPr>
          <p:cNvCxnSpPr>
            <a:cxnSpLocks/>
          </p:cNvCxnSpPr>
          <p:nvPr/>
        </p:nvCxnSpPr>
        <p:spPr bwMode="auto">
          <a:xfrm>
            <a:off x="5796136" y="3717032"/>
            <a:ext cx="360040" cy="2232248"/>
          </a:xfrm>
          <a:prstGeom prst="straightConnector1">
            <a:avLst/>
          </a:prstGeom>
          <a:ln w="5715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662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327819"/>
            <a:ext cx="6934200" cy="715962"/>
          </a:xfrm>
        </p:spPr>
        <p:txBody>
          <a:bodyPr/>
          <a:lstStyle/>
          <a:p>
            <a: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 of healthcare required for </a:t>
            </a:r>
            <a:b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AU" sz="3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Australian (and Victorian) prisoners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1484784"/>
            <a:ext cx="6934200" cy="5373216"/>
          </a:xfrm>
        </p:spPr>
        <p:txBody>
          <a:bodyPr/>
          <a:lstStyle/>
          <a:p>
            <a:r>
              <a:rPr lang="en-AU" sz="26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Minimum: Prisoners should receive a comparable standard of healthcare to that received by the general community</a:t>
            </a: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Standards for health services in Australian prisons 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Rules 24,25,27 of the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Nelson Mandela Rules</a:t>
            </a:r>
            <a:endParaRPr lang="en-AU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Principles 4.1.4,4.1.5,4.1.8 of the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Guiding Principles for Corrections in Australia [ETC]</a:t>
            </a:r>
          </a:p>
          <a:p>
            <a:pPr marL="0" indent="0">
              <a:buNone/>
            </a:pP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States and Territories are given leeway to develop their own laws and standards (CSAC 2018)…      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Victoria:</a:t>
            </a:r>
            <a:r>
              <a:rPr lang="en-AU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endParaRPr lang="en-AU" sz="1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Correctional Management Standards for Men’s Prisons in Vic 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Standards for the Management of Women Prisoners in Vic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Justice Health Quality Framework 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Justice Health Performance Monitoring Program (for continuous improvement) (2014)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Commissioner’s Requirements</a:t>
            </a:r>
            <a:r>
              <a:rPr lang="en-AU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(2021) </a:t>
            </a:r>
            <a:r>
              <a:rPr lang="en-AU" sz="1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[ETC]</a:t>
            </a: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altLang="ko-KR" sz="1800" dirty="0">
              <a:solidFill>
                <a:schemeClr val="tx1"/>
              </a:solidFill>
              <a:latin typeface="Verdana" panose="020B0604030504040204" pitchFamily="34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</a:pPr>
            <a:endParaRPr lang="en-AU" alt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22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4B705661-8DB8-C388-D3BC-15ECCA6C0C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16632"/>
            <a:ext cx="6934200" cy="715962"/>
          </a:xfrm>
        </p:spPr>
        <p:txBody>
          <a:bodyPr/>
          <a:lstStyle/>
          <a:p>
            <a:r>
              <a:rPr lang="en-AU" altLang="en-US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Further prisoner health rights: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27E38C2A-1E31-3236-7D15-FD1CC44C1C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63822" y="980728"/>
            <a:ext cx="6934200" cy="4267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 to access reasonable medical care and treatment necessary for the preservation of health - Section 47(1)(f) of the </a:t>
            </a:r>
            <a:r>
              <a:rPr lang="en-AU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Corrections Act 1986 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(Vic)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 for prisoners who are intellectually disabled or mentally ill to have reasonable access within the prison or, with the Governor's approval outside a prison</a:t>
            </a: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47(1)(g) 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 to reasonable dental treatment necessary for the preservation of health - Section 47(1)(h)</a:t>
            </a:r>
          </a:p>
          <a:p>
            <a:pPr>
              <a:lnSpc>
                <a:spcPct val="80000"/>
              </a:lnSpc>
            </a:pPr>
            <a:r>
              <a:rPr lang="en-AU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number of International laws and treaties</a:t>
            </a:r>
            <a:endParaRPr lang="en-AU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952772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">
      <a:dk1>
        <a:srgbClr val="4D4D4D"/>
      </a:dk1>
      <a:lt1>
        <a:srgbClr val="FFFFFF"/>
      </a:lt1>
      <a:dk2>
        <a:srgbClr val="4D4D4D"/>
      </a:dk2>
      <a:lt2>
        <a:srgbClr val="94CD00"/>
      </a:lt2>
      <a:accent1>
        <a:srgbClr val="5D8B00"/>
      </a:accent1>
      <a:accent2>
        <a:srgbClr val="324E00"/>
      </a:accent2>
      <a:accent3>
        <a:srgbClr val="FFFFFF"/>
      </a:accent3>
      <a:accent4>
        <a:srgbClr val="404040"/>
      </a:accent4>
      <a:accent5>
        <a:srgbClr val="B6C4AA"/>
      </a:accent5>
      <a:accent6>
        <a:srgbClr val="2C4600"/>
      </a:accent6>
      <a:hlink>
        <a:srgbClr val="263D00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189C25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1E14F"/>
        </a:lt2>
        <a:accent1>
          <a:srgbClr val="33B642"/>
        </a:accent1>
        <a:accent2>
          <a:srgbClr val="5ED05F"/>
        </a:accent2>
        <a:accent3>
          <a:srgbClr val="FFFFFF"/>
        </a:accent3>
        <a:accent4>
          <a:srgbClr val="404040"/>
        </a:accent4>
        <a:accent5>
          <a:srgbClr val="ADD7B0"/>
        </a:accent5>
        <a:accent6>
          <a:srgbClr val="54BC55"/>
        </a:accent6>
        <a:hlink>
          <a:srgbClr val="66D1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4C8E3D"/>
        </a:lt2>
        <a:accent1>
          <a:srgbClr val="66A050"/>
        </a:accent1>
        <a:accent2>
          <a:srgbClr val="6EA552"/>
        </a:accent2>
        <a:accent3>
          <a:srgbClr val="FFFFFF"/>
        </a:accent3>
        <a:accent4>
          <a:srgbClr val="404040"/>
        </a:accent4>
        <a:accent5>
          <a:srgbClr val="B8CDB3"/>
        </a:accent5>
        <a:accent6>
          <a:srgbClr val="639549"/>
        </a:accent6>
        <a:hlink>
          <a:srgbClr val="89B96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4D7C48"/>
        </a:lt2>
        <a:accent1>
          <a:srgbClr val="599148"/>
        </a:accent1>
        <a:accent2>
          <a:srgbClr val="69A253"/>
        </a:accent2>
        <a:accent3>
          <a:srgbClr val="FFFFFF"/>
        </a:accent3>
        <a:accent4>
          <a:srgbClr val="404040"/>
        </a:accent4>
        <a:accent5>
          <a:srgbClr val="B5C7B1"/>
        </a:accent5>
        <a:accent6>
          <a:srgbClr val="5E924A"/>
        </a:accent6>
        <a:hlink>
          <a:srgbClr val="80C15D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467F20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8A9BA5"/>
        </a:lt2>
        <a:accent1>
          <a:srgbClr val="5CA822"/>
        </a:accent1>
        <a:accent2>
          <a:srgbClr val="66C022"/>
        </a:accent2>
        <a:accent3>
          <a:srgbClr val="FFFFFF"/>
        </a:accent3>
        <a:accent4>
          <a:srgbClr val="404040"/>
        </a:accent4>
        <a:accent5>
          <a:srgbClr val="B5D1AB"/>
        </a:accent5>
        <a:accent6>
          <a:srgbClr val="5CAE1E"/>
        </a:accent6>
        <a:hlink>
          <a:srgbClr val="71CF2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51873B"/>
        </a:lt2>
        <a:accent1>
          <a:srgbClr val="669E4B"/>
        </a:accent1>
        <a:accent2>
          <a:srgbClr val="79B25C"/>
        </a:accent2>
        <a:accent3>
          <a:srgbClr val="FFFFFF"/>
        </a:accent3>
        <a:accent4>
          <a:srgbClr val="404040"/>
        </a:accent4>
        <a:accent5>
          <a:srgbClr val="B8CCB1"/>
        </a:accent5>
        <a:accent6>
          <a:srgbClr val="6DA153"/>
        </a:accent6>
        <a:hlink>
          <a:srgbClr val="92CB6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0E7E24"/>
        </a:lt2>
        <a:accent1>
          <a:srgbClr val="369026"/>
        </a:accent1>
        <a:accent2>
          <a:srgbClr val="57A025"/>
        </a:accent2>
        <a:accent3>
          <a:srgbClr val="FFFFFF"/>
        </a:accent3>
        <a:accent4>
          <a:srgbClr val="404040"/>
        </a:accent4>
        <a:accent5>
          <a:srgbClr val="AEC6AC"/>
        </a:accent5>
        <a:accent6>
          <a:srgbClr val="4E9120"/>
        </a:accent6>
        <a:hlink>
          <a:srgbClr val="73B02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26C0B"/>
        </a:lt2>
        <a:accent1>
          <a:srgbClr val="548813"/>
        </a:accent1>
        <a:accent2>
          <a:srgbClr val="68A417"/>
        </a:accent2>
        <a:accent3>
          <a:srgbClr val="FFFFFF"/>
        </a:accent3>
        <a:accent4>
          <a:srgbClr val="404040"/>
        </a:accent4>
        <a:accent5>
          <a:srgbClr val="B3C3AA"/>
        </a:accent5>
        <a:accent6>
          <a:srgbClr val="5E9414"/>
        </a:accent6>
        <a:hlink>
          <a:srgbClr val="7DC01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38C00"/>
        </a:lt2>
        <a:accent1>
          <a:srgbClr val="5AA700"/>
        </a:accent1>
        <a:accent2>
          <a:srgbClr val="63CB23"/>
        </a:accent2>
        <a:accent3>
          <a:srgbClr val="FFFFFF"/>
        </a:accent3>
        <a:accent4>
          <a:srgbClr val="404040"/>
        </a:accent4>
        <a:accent5>
          <a:srgbClr val="B5D0AA"/>
        </a:accent5>
        <a:accent6>
          <a:srgbClr val="59B81F"/>
        </a:accent6>
        <a:hlink>
          <a:srgbClr val="90D9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4D4D4D"/>
        </a:dk1>
        <a:lt1>
          <a:srgbClr val="FFFFFF"/>
        </a:lt1>
        <a:dk2>
          <a:srgbClr val="4D4D4D"/>
        </a:dk2>
        <a:lt2>
          <a:srgbClr val="438C00"/>
        </a:lt2>
        <a:accent1>
          <a:srgbClr val="5AA700"/>
        </a:accent1>
        <a:accent2>
          <a:srgbClr val="63CB23"/>
        </a:accent2>
        <a:accent3>
          <a:srgbClr val="FFFFFF"/>
        </a:accent3>
        <a:accent4>
          <a:srgbClr val="404040"/>
        </a:accent4>
        <a:accent5>
          <a:srgbClr val="B5D0AA"/>
        </a:accent5>
        <a:accent6>
          <a:srgbClr val="59B81F"/>
        </a:accent6>
        <a:hlink>
          <a:srgbClr val="7DDA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4D4D4D"/>
        </a:dk1>
        <a:lt1>
          <a:srgbClr val="FFFFFF"/>
        </a:lt1>
        <a:dk2>
          <a:srgbClr val="4D4D4D"/>
        </a:dk2>
        <a:lt2>
          <a:srgbClr val="288C00"/>
        </a:lt2>
        <a:accent1>
          <a:srgbClr val="44A800"/>
        </a:accent1>
        <a:accent2>
          <a:srgbClr val="52CE20"/>
        </a:accent2>
        <a:accent3>
          <a:srgbClr val="FFFFFF"/>
        </a:accent3>
        <a:accent4>
          <a:srgbClr val="404040"/>
        </a:accent4>
        <a:accent5>
          <a:srgbClr val="B0D1AA"/>
        </a:accent5>
        <a:accent6>
          <a:srgbClr val="49BA1C"/>
        </a:accent6>
        <a:hlink>
          <a:srgbClr val="7DDA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4D4D4D"/>
        </a:dk1>
        <a:lt1>
          <a:srgbClr val="FFFFFF"/>
        </a:lt1>
        <a:dk2>
          <a:srgbClr val="4D4D4D"/>
        </a:dk2>
        <a:lt2>
          <a:srgbClr val="426C0B"/>
        </a:lt2>
        <a:accent1>
          <a:srgbClr val="548813"/>
        </a:accent1>
        <a:accent2>
          <a:srgbClr val="68A417"/>
        </a:accent2>
        <a:accent3>
          <a:srgbClr val="FFFFFF"/>
        </a:accent3>
        <a:accent4>
          <a:srgbClr val="404040"/>
        </a:accent4>
        <a:accent5>
          <a:srgbClr val="B3C3AA"/>
        </a:accent5>
        <a:accent6>
          <a:srgbClr val="5E9414"/>
        </a:accent6>
        <a:hlink>
          <a:srgbClr val="C96C0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Cameron Russell-Panel 1-Vic Postgrad Crim Conf</Template>
  <TotalTime>2652</TotalTime>
  <Words>2405</Words>
  <Application>Microsoft Office PowerPoint</Application>
  <PresentationFormat>On-screen Show (4:3)</PresentationFormat>
  <Paragraphs>229</Paragraphs>
  <Slides>32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Microsoft Sans Serif</vt:lpstr>
      <vt:lpstr>Verdana</vt:lpstr>
      <vt:lpstr>powerpoint-template-24</vt:lpstr>
      <vt:lpstr>Relationship between  health &amp; deaths in custody  Cameron Russell, Deakin University Master of Criminology (Major Thesis) Supervisor: Dr Clare Farmer</vt:lpstr>
      <vt:lpstr>PowerPoint Presentation</vt:lpstr>
      <vt:lpstr>The relationship  between health &amp; deaths  in custody in Australia    </vt:lpstr>
      <vt:lpstr>Background</vt:lpstr>
      <vt:lpstr>PowerPoint Presentation</vt:lpstr>
      <vt:lpstr>PowerPoint Presentation</vt:lpstr>
      <vt:lpstr>Hypothesis</vt:lpstr>
      <vt:lpstr>Standard of healthcare required for  Australian (and Victorian) prisoners</vt:lpstr>
      <vt:lpstr>Further prisoner health rights:</vt:lpstr>
      <vt:lpstr>Rationale</vt:lpstr>
      <vt:lpstr>Brief literature review (1)</vt:lpstr>
      <vt:lpstr>Brief literature review (2)</vt:lpstr>
      <vt:lpstr>Brief literature review (3)</vt:lpstr>
      <vt:lpstr>Brief literature review (4)</vt:lpstr>
      <vt:lpstr>Brief literature review (5)</vt:lpstr>
      <vt:lpstr>Brief literature review (6)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Research scope</vt:lpstr>
      <vt:lpstr>Research sample</vt:lpstr>
      <vt:lpstr>Content analysis</vt:lpstr>
      <vt:lpstr>State &amp; Territory findings</vt:lpstr>
      <vt:lpstr>Australian findings – Health level</vt:lpstr>
      <vt:lpstr>Australian findings – Age at death</vt:lpstr>
      <vt:lpstr>Australian findings – Disproportionate responses and outcomes</vt:lpstr>
      <vt:lpstr>Australian findings – Mental health of people shot by police</vt:lpstr>
      <vt:lpstr>Conclusion (1)</vt:lpstr>
      <vt:lpstr>Conclusion (2)</vt:lpstr>
      <vt:lpstr>Thank you for your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Cameron Russell</dc:creator>
  <cp:lastModifiedBy>Cameron Russell</cp:lastModifiedBy>
  <cp:revision>27</cp:revision>
  <dcterms:created xsi:type="dcterms:W3CDTF">2022-10-26T22:17:32Z</dcterms:created>
  <dcterms:modified xsi:type="dcterms:W3CDTF">2022-11-11T00:08:04Z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485943</vt:lpwstr>
  </property>
  <property fmtid="{D5CDD505-2E9C-101B-9397-08002B2CF9AE}" name="NXPowerLiteSettings" pid="3">
    <vt:lpwstr>E700052003A000</vt:lpwstr>
  </property>
  <property fmtid="{D5CDD505-2E9C-101B-9397-08002B2CF9AE}" name="NXPowerLiteVersion" pid="4">
    <vt:lpwstr>D9.1.7</vt:lpwstr>
  </property>
</Properties>
</file>